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4" r:id="rId1"/>
  </p:sldMasterIdLst>
  <p:notesMasterIdLst>
    <p:notesMasterId r:id="rId40"/>
  </p:notesMasterIdLst>
  <p:sldIdLst>
    <p:sldId id="1143" r:id="rId2"/>
    <p:sldId id="262" r:id="rId3"/>
    <p:sldId id="263" r:id="rId4"/>
    <p:sldId id="264" r:id="rId5"/>
    <p:sldId id="291" r:id="rId6"/>
    <p:sldId id="260" r:id="rId7"/>
    <p:sldId id="265" r:id="rId8"/>
    <p:sldId id="269" r:id="rId9"/>
    <p:sldId id="1151" r:id="rId10"/>
    <p:sldId id="115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1146" r:id="rId24"/>
    <p:sldId id="1147" r:id="rId25"/>
    <p:sldId id="1148" r:id="rId26"/>
    <p:sldId id="114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1150" r:id="rId37"/>
    <p:sldId id="292" r:id="rId38"/>
    <p:sldId id="115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2"/>
    <a:srgbClr val="FC0000"/>
    <a:srgbClr val="F5B183"/>
    <a:srgbClr val="EDE3FF"/>
    <a:srgbClr val="7030A0"/>
    <a:srgbClr val="BC511A"/>
    <a:srgbClr val="4C842A"/>
    <a:srgbClr val="154F90"/>
    <a:srgbClr val="1D528C"/>
    <a:srgbClr val="19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/>
    <p:restoredTop sz="71252"/>
  </p:normalViewPr>
  <p:slideViewPr>
    <p:cSldViewPr snapToGrid="0" snapToObjects="1">
      <p:cViewPr varScale="1">
        <p:scale>
          <a:sx n="93" d="100"/>
          <a:sy n="93" d="100"/>
        </p:scale>
        <p:origin x="238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Overhead (×)</c:v>
                </c:pt>
              </c:strCache>
            </c:strRef>
          </c:tx>
          <c:spPr>
            <a:solidFill>
              <a:srgbClr val="154F9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Robot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TinyCNN</c:v>
                </c:pt>
                <c:pt idx="1">
                  <c:v>Wake Word</c:v>
                </c:pt>
                <c:pt idx="2">
                  <c:v>Logistic Reg.</c:v>
                </c:pt>
                <c:pt idx="3">
                  <c:v>FastGRNN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</c:v>
                </c:pt>
                <c:pt idx="1">
                  <c:v>2.5</c:v>
                </c:pt>
                <c:pt idx="2">
                  <c:v>6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3-6F4A-85AB-4BF3C977A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95959"/>
                </a:solidFill>
                <a:latin typeface="Roboto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BFBFBF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>
                    <a:solidFill>
                      <a:srgbClr val="595959"/>
                    </a:solidFill>
                    <a:latin typeface="Roboto"/>
                  </a:defRPr>
                </a:pPr>
                <a:r>
                  <a:rPr lang="en-US" sz="1200" b="0" i="0" u="none" strike="noStrike">
                    <a:solidFill>
                      <a:srgbClr val="595959"/>
                    </a:solidFill>
                    <a:latin typeface="Roboto"/>
                  </a:rPr>
                  <a:t>× over baseline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595959"/>
                </a:solidFill>
                <a:latin typeface="Roboto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3B6F6-59BE-B04F-8F75-D4D9D949715C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35985-8CB4-954D-8961-41BF2DAFB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5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35985-8CB4-954D-8961-41BF2DAFB6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6C8F-9965-8056-BBAC-9A1CB73CE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50F1D-290A-4FE3-2514-D0E573794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50FDF-197A-9134-CCCB-2EF853D52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actual pictures of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13792-4D93-B2CB-85AE-6BCD861FE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6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work needs to be done to find </a:t>
            </a:r>
            <a:r>
              <a:rPr lang="en-US" dirty="0" err="1"/>
              <a:t>oput</a:t>
            </a:r>
            <a:r>
              <a:rPr lang="en-US" dirty="0"/>
              <a:t> why fast </a:t>
            </a:r>
            <a:r>
              <a:rPr lang="en-US" dirty="0" err="1"/>
              <a:t>tgrnn</a:t>
            </a:r>
            <a:r>
              <a:rPr lang="en-US" dirty="0"/>
              <a:t> is robust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 here the whole network or the convolution layer? -&gt; Conv layer -&gt; check with Sri?</a:t>
            </a:r>
          </a:p>
          <a:p>
            <a:r>
              <a:rPr lang="en-US" dirty="0"/>
              <a:t>Ask why </a:t>
            </a:r>
            <a:r>
              <a:rPr lang="en-US" dirty="0" err="1"/>
              <a:t>fastgrnn</a:t>
            </a:r>
            <a:r>
              <a:rPr lang="en-US" dirty="0"/>
              <a:t> is better -&gt; more work needs to be done</a:t>
            </a:r>
          </a:p>
          <a:p>
            <a:endParaRPr lang="en-US" dirty="0"/>
          </a:p>
          <a:p>
            <a:r>
              <a:rPr lang="en-US" dirty="0"/>
              <a:t>Clarify if what t means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35985-8CB4-954D-8961-41BF2DAFB6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35985-8CB4-954D-8961-41BF2DAFB6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7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 single evaluation on x is replaced by two evaluations on</a:t>
            </a:r>
          </a:p>
          <a:p>
            <a:r>
              <a:rPr lang="en-US" dirty="0"/>
              <a:t>random points x − r and r and one addition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 slide for slide </a:t>
            </a:r>
            <a:r>
              <a:rPr lang="en-US" dirty="0" err="1"/>
              <a:t>fastgrnn</a:t>
            </a:r>
            <a:r>
              <a:rPr lang="en-US" dirty="0"/>
              <a:t> architecture -&gt;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1B0CB-DBBF-019A-6C53-E12EBB207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1A7D1-155D-CB33-B25A-EA04C433A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3517A-BD18-9769-2919-C5DE0DD2B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actual pictures of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4970-7072-5383-40A4-2AE7ABB05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aslab.io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aslab.io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aslab.io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aslab.io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s://caslab.io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lab.io/" TargetMode="External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965" y="310916"/>
            <a:ext cx="10348426" cy="615059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7030A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Outline title style w/o QR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964" y="1308746"/>
            <a:ext cx="11458937" cy="4868217"/>
          </a:xfrm>
        </p:spPr>
        <p:txBody>
          <a:bodyPr/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defRPr sz="1400">
                <a:latin typeface="Roboto" charset="0"/>
                <a:ea typeface="Roboto" charset="0"/>
                <a:cs typeface="Roboto" charset="0"/>
              </a:defRPr>
            </a:lvl4pPr>
            <a:lvl5pPr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Outline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sz="1200" b="1">
                <a:solidFill>
                  <a:srgbClr val="7030A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1144906">
            <a:off x="10569654" y="330936"/>
            <a:ext cx="1425034" cy="96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00" name="ChipShield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01" name="Author Footer"/>
          <p:cNvSpPr txBox="1"/>
          <p:nvPr userDrawn="1"/>
        </p:nvSpPr>
        <p:spPr>
          <a:xfrm>
            <a:off x="457200" y="6355080"/>
            <a:ext cx="4114800" cy="457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buNone/>
            </a:pPr>
            <a:r>
              <a:rPr lang="en-US" sz="800" b="0" dirty="0">
                <a:solidFill>
                  <a:srgbClr val="00346B"/>
                </a:solidFill>
                <a:latin typeface="Roboto"/>
              </a:rPr>
              <a:t>©Anthony Etim</a:t>
            </a:r>
          </a:p>
          <a:p>
            <a:pPr algn="l">
              <a:buNone/>
            </a:pPr>
            <a:r>
              <a:rPr lang="en-US" sz="800" b="0" i="1" dirty="0">
                <a:solidFill>
                  <a:srgbClr val="154F90"/>
                </a:solidFill>
                <a:latin typeface="Roboto"/>
              </a:rPr>
              <a:t>https://</a:t>
            </a:r>
            <a:r>
              <a:rPr lang="en-US" sz="800" b="0" i="1" dirty="0" err="1">
                <a:solidFill>
                  <a:srgbClr val="154F90"/>
                </a:solidFill>
                <a:latin typeface="Roboto"/>
              </a:rPr>
              <a:t>anthonyedemetim.com</a:t>
            </a:r>
            <a:r>
              <a:rPr lang="en-US" sz="800" b="0" i="1" dirty="0">
                <a:solidFill>
                  <a:srgbClr val="154F90"/>
                </a:solidFill>
                <a:latin typeface="Roboto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7095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QC with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87287"/>
            <a:ext cx="9656747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PQC Title Style with QR Code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2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420397"/>
            <a:ext cx="2117390" cy="2053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0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64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09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965" y="310916"/>
            <a:ext cx="10348426" cy="615059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19518E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Outline title style with QR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964" y="1308746"/>
            <a:ext cx="11458937" cy="4868217"/>
          </a:xfrm>
        </p:spPr>
        <p:txBody>
          <a:bodyPr/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600">
                <a:latin typeface="Roboto" charset="0"/>
                <a:ea typeface="Roboto" charset="0"/>
                <a:cs typeface="Roboto" charset="0"/>
              </a:defRPr>
            </a:lvl3pPr>
            <a:lvl4pPr>
              <a:defRPr sz="1400">
                <a:latin typeface="Roboto" charset="0"/>
                <a:ea typeface="Roboto" charset="0"/>
                <a:cs typeface="Roboto" charset="0"/>
              </a:defRPr>
            </a:lvl4pPr>
            <a:lvl5pPr>
              <a:defRPr sz="12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Click to edit Outline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sz="1200"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1144906">
            <a:off x="10569654" y="330936"/>
            <a:ext cx="1425034" cy="96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2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 CASLAB w/o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986082"/>
            <a:ext cx="1086647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064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GENERIC CASLAB Title Style w/o QR Code</a:t>
            </a:r>
          </a:p>
        </p:txBody>
      </p:sp>
      <p:sp>
        <p:nvSpPr>
          <p:cNvPr id="9" name="Rectangle 8"/>
          <p:cNvSpPr/>
          <p:nvPr userDrawn="1"/>
        </p:nvSpPr>
        <p:spPr>
          <a:xfrm rot="1092354">
            <a:off x="9688747" y="3040493"/>
            <a:ext cx="1596436" cy="11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048185">
            <a:off x="9800837" y="3050252"/>
            <a:ext cx="1425034" cy="96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5818" y="2505546"/>
            <a:ext cx="2067486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4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3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27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ic CASLAB with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3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986082"/>
            <a:ext cx="1086647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064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GENERIC CASLAB Title Style with QR Code</a:t>
            </a:r>
          </a:p>
        </p:txBody>
      </p:sp>
      <p:sp>
        <p:nvSpPr>
          <p:cNvPr id="9" name="Rectangle 8"/>
          <p:cNvSpPr/>
          <p:nvPr userDrawn="1"/>
        </p:nvSpPr>
        <p:spPr>
          <a:xfrm rot="1092354">
            <a:off x="9688747" y="3040493"/>
            <a:ext cx="1596436" cy="11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048185">
            <a:off x="9800837" y="3050252"/>
            <a:ext cx="1425034" cy="967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5818" y="2505546"/>
            <a:ext cx="2067486" cy="205740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QC Security w/o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87287"/>
            <a:ext cx="965606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QC SECURITY Title Style w/o QR Code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420397"/>
            <a:ext cx="2117390" cy="20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7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QC Security with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87287"/>
            <a:ext cx="965606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QC SECURITY Title Style with QR Code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2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420397"/>
            <a:ext cx="2117390" cy="2053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9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oud FPGA w/o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87287"/>
            <a:ext cx="999003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69" y="2434814"/>
            <a:ext cx="2528131" cy="20250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CLOUD FPGA Title Style w/o QR Code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4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599317"/>
            <a:ext cx="2117390" cy="169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5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oud FPGA with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87287"/>
            <a:ext cx="9990034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69" y="2434814"/>
            <a:ext cx="2528131" cy="20250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CLOUD FPGA Title Style with QR Code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599317"/>
            <a:ext cx="2117390" cy="1696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" y="6174484"/>
            <a:ext cx="603504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94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QC w/o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4584" y="6356350"/>
            <a:ext cx="2743200" cy="365125"/>
          </a:xfrm>
        </p:spPr>
        <p:txBody>
          <a:bodyPr/>
          <a:lstStyle>
            <a:lvl1pPr>
              <a:defRPr b="1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87287"/>
            <a:ext cx="9656747" cy="612648"/>
          </a:xfrm>
          <a:prstGeom prst="rect">
            <a:avLst/>
          </a:prstGeom>
          <a:solidFill>
            <a:srgbClr val="15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984876"/>
            <a:ext cx="9656747" cy="615059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PQC Title Style w/o QR Code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1" y="6176963"/>
            <a:ext cx="603971" cy="60102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3745" y="6177591"/>
            <a:ext cx="1969934" cy="600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1200">
                <a:solidFill>
                  <a:srgbClr val="00346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Computer Architecture</a:t>
            </a:r>
          </a:p>
          <a:p>
            <a:r>
              <a:rPr lang="en-US" sz="800" b="1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and Security Lab (CASLAB)</a:t>
            </a:r>
          </a:p>
          <a:p>
            <a:pPr>
              <a:spcBef>
                <a:spcPts val="200"/>
              </a:spcBef>
            </a:pPr>
            <a:r>
              <a:rPr lang="en-US" sz="800" b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https://caslab.io</a:t>
            </a:r>
            <a:r>
              <a:rPr lang="en-US" sz="800" b="0" baseline="0" dirty="0">
                <a:solidFill>
                  <a:srgbClr val="154F90"/>
                </a:solidFill>
                <a:latin typeface="Roboto" charset="0"/>
                <a:ea typeface="Roboto" charset="0"/>
                <a:cs typeface="Roboto" charset="0"/>
              </a:rPr>
              <a:t> </a:t>
            </a:r>
            <a:endParaRPr lang="en-US" sz="800" b="0" dirty="0">
              <a:solidFill>
                <a:srgbClr val="154F90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39" y="2420397"/>
            <a:ext cx="2117390" cy="20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Outline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Outline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56C4EFE6-3655-824F-B66A-BD0EF53C6E08}" type="datetime1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8897CD1E-CEB3-164D-B340-6CD046ED21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94" r:id="rId2"/>
    <p:sldLayoutId id="2147484175" r:id="rId3"/>
    <p:sldLayoutId id="2147484190" r:id="rId4"/>
    <p:sldLayoutId id="2147484187" r:id="rId5"/>
    <p:sldLayoutId id="2147484191" r:id="rId6"/>
    <p:sldLayoutId id="2147484188" r:id="rId7"/>
    <p:sldLayoutId id="2147484192" r:id="rId8"/>
    <p:sldLayoutId id="2147484189" r:id="rId9"/>
    <p:sldLayoutId id="2147484193" r:id="rId10"/>
    <p:sldLayoutId id="2147484195" r:id="rId11"/>
    <p:sldLayoutId id="21474841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Roboto" charset="0"/>
          <a:ea typeface="Roboto" charset="0"/>
          <a:cs typeface="Robo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ubtinr@vt.eduu" TargetMode="External"/><Relationship Id="rId5" Type="http://schemas.openxmlformats.org/officeDocument/2006/relationships/hyperlink" Target="mailto:nsrilalith@vt.edu" TargetMode="External"/><Relationship Id="rId4" Type="http://schemas.openxmlformats.org/officeDocument/2006/relationships/hyperlink" Target="mailto:anthony.etim@yale.edu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36D1F5C-DCA3-B1A0-9D9A-48A5AADB0156}"/>
              </a:ext>
            </a:extLst>
          </p:cNvPr>
          <p:cNvSpPr txBox="1"/>
          <p:nvPr/>
        </p:nvSpPr>
        <p:spPr>
          <a:xfrm>
            <a:off x="526470" y="1406325"/>
            <a:ext cx="960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Fault Injection Attacks and Countermeasures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en-US" sz="32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TinyML</a:t>
            </a:r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Algorithms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356EC-CA50-95D5-52F6-93A5183420EE}"/>
              </a:ext>
            </a:extLst>
          </p:cNvPr>
          <p:cNvSpPr txBox="1"/>
          <p:nvPr/>
        </p:nvSpPr>
        <p:spPr>
          <a:xfrm>
            <a:off x="778902" y="3429000"/>
            <a:ext cx="108899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Anthony Etim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*, Srilalith Nampally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*, Aubtin Rasouli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Dustin Mazza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Krishna Chilakapati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Tinghung Chiu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Ferhat Erata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Leyla Nazhandali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Wenjie Xiong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Jakub Szefer</a:t>
            </a:r>
            <a:r>
              <a:rPr lang="en-US" sz="2600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191D5-12CE-E043-23EA-05622EBC5030}"/>
              </a:ext>
            </a:extLst>
          </p:cNvPr>
          <p:cNvGrpSpPr/>
          <p:nvPr/>
        </p:nvGrpSpPr>
        <p:grpSpPr>
          <a:xfrm>
            <a:off x="-165605" y="5334290"/>
            <a:ext cx="6959380" cy="1589501"/>
            <a:chOff x="-2196745" y="5188487"/>
            <a:chExt cx="6959380" cy="15895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2875F1-AE6D-E3E5-D405-965DB57E7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-436582" y="6176963"/>
              <a:ext cx="601025" cy="601025"/>
            </a:xfrm>
            <a:prstGeom prst="rect">
              <a:avLst/>
            </a:prstGeom>
          </p:spPr>
        </p:pic>
        <p:sp>
          <p:nvSpPr>
            <p:cNvPr id="4" name="Footer Placeholder 4">
              <a:extLst>
                <a:ext uri="{FF2B5EF4-FFF2-40B4-BE49-F238E27FC236}">
                  <a16:creationId xmlns:a16="http://schemas.microsoft.com/office/drawing/2014/main" id="{747150F7-4326-AD1E-65F2-5F8B70426CD2}"/>
                </a:ext>
              </a:extLst>
            </p:cNvPr>
            <p:cNvSpPr txBox="1">
              <a:spLocks/>
            </p:cNvSpPr>
            <p:nvPr/>
          </p:nvSpPr>
          <p:spPr>
            <a:xfrm>
              <a:off x="-2196745" y="6177591"/>
              <a:ext cx="1969934" cy="600397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 kern="1200">
                  <a:solidFill>
                    <a:srgbClr val="00346B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0" dirty="0">
                  <a:solidFill>
                    <a:srgbClr val="7030A0"/>
                  </a:solidFill>
                  <a:latin typeface="Roboto" charset="0"/>
                  <a:ea typeface="Roboto" charset="0"/>
                  <a:cs typeface="Roboto" charset="0"/>
                </a:rPr>
                <a:t>Computer Architecture</a:t>
              </a:r>
            </a:p>
            <a:p>
              <a:pPr algn="ctr"/>
              <a:r>
                <a:rPr lang="en-US" sz="1000" b="0" dirty="0">
                  <a:solidFill>
                    <a:srgbClr val="7030A0"/>
                  </a:solidFill>
                  <a:latin typeface="Roboto" charset="0"/>
                  <a:ea typeface="Roboto" charset="0"/>
                  <a:cs typeface="Roboto" charset="0"/>
                </a:rPr>
                <a:t>and Security Lab (CASLAB)</a:t>
              </a:r>
            </a:p>
          </p:txBody>
        </p:sp>
        <p:pic>
          <p:nvPicPr>
            <p:cNvPr id="5" name="Picture 4" descr="A purple text on a black background  Description automatically generated">
              <a:extLst>
                <a:ext uri="{FF2B5EF4-FFF2-40B4-BE49-F238E27FC236}">
                  <a16:creationId xmlns:a16="http://schemas.microsoft.com/office/drawing/2014/main" id="{7BB694B8-19A4-2224-25A9-7E855C53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4172" y="5188487"/>
              <a:ext cx="1758463" cy="4572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32371E-D866-45E1-99C5-B628D86D9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759" y="5276620"/>
            <a:ext cx="916757" cy="399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1DD05-CE31-36AA-9767-62FF153EF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0948" y="5291145"/>
            <a:ext cx="2168102" cy="4234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46CB9-C845-1F97-E7DC-FE5E7D041B0A}"/>
              </a:ext>
            </a:extLst>
          </p:cNvPr>
          <p:cNvSpPr txBox="1"/>
          <p:nvPr/>
        </p:nvSpPr>
        <p:spPr>
          <a:xfrm>
            <a:off x="3089498" y="514737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746DB-E581-ECD2-C5C8-86979BBBA0BE}"/>
              </a:ext>
            </a:extLst>
          </p:cNvPr>
          <p:cNvSpPr txBox="1"/>
          <p:nvPr/>
        </p:nvSpPr>
        <p:spPr>
          <a:xfrm>
            <a:off x="4850761" y="51478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2DCD3E-D4B6-B6EE-79F1-ED314DCE86AF}"/>
              </a:ext>
            </a:extLst>
          </p:cNvPr>
          <p:cNvSpPr txBox="1"/>
          <p:nvPr/>
        </p:nvSpPr>
        <p:spPr>
          <a:xfrm>
            <a:off x="6951030" y="513423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E179A-81CD-EB14-0D74-6561C877CAC6}"/>
              </a:ext>
            </a:extLst>
          </p:cNvPr>
          <p:cNvSpPr txBox="1"/>
          <p:nvPr/>
        </p:nvSpPr>
        <p:spPr>
          <a:xfrm>
            <a:off x="3528937" y="4793947"/>
            <a:ext cx="526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*Anthony Etim and Srilaith Nampally contributed equally to this work. </a:t>
            </a:r>
          </a:p>
        </p:txBody>
      </p:sp>
      <p:pic>
        <p:nvPicPr>
          <p:cNvPr id="16" name="Picture 6" descr="Microcontroller - Free electronics icons">
            <a:extLst>
              <a:ext uri="{FF2B5EF4-FFF2-40B4-BE49-F238E27FC236}">
                <a16:creationId xmlns:a16="http://schemas.microsoft.com/office/drawing/2014/main" id="{D45E23F6-75FC-5386-6037-04805F1E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374" y="871789"/>
            <a:ext cx="2583873" cy="25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1107851A-7A32-9184-9A90-A0C679374DB0}"/>
              </a:ext>
            </a:extLst>
          </p:cNvPr>
          <p:cNvSpPr/>
          <p:nvPr/>
        </p:nvSpPr>
        <p:spPr>
          <a:xfrm rot="2827396">
            <a:off x="10276293" y="652730"/>
            <a:ext cx="969516" cy="1341417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0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B6CBA-68FB-C1DF-1719-DF3AF6660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7FD9E15-4318-AADB-E311-5CDDDA0BB0C8}"/>
              </a:ext>
            </a:extLst>
          </p:cNvPr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Hardware Setup</a:t>
            </a:r>
            <a:endParaRPr lang="en-US" sz="2800" dirty="0"/>
          </a:p>
        </p:txBody>
      </p:sp>
      <p:pic>
        <p:nvPicPr>
          <p:cNvPr id="20" name="Image 1" descr="/home/claude/sanjay_logo.png">
            <a:extLst>
              <a:ext uri="{FF2B5EF4-FFF2-40B4-BE49-F238E27FC236}">
                <a16:creationId xmlns:a16="http://schemas.microsoft.com/office/drawing/2014/main" id="{4A90D9ED-D98E-0A3C-AA4C-7C55665DD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1" name="Text 17">
            <a:extLst>
              <a:ext uri="{FF2B5EF4-FFF2-40B4-BE49-F238E27FC236}">
                <a16:creationId xmlns:a16="http://schemas.microsoft.com/office/drawing/2014/main" id="{79CD4D94-BF04-04B3-B1CE-C5D25ABED770}"/>
              </a:ext>
            </a:extLst>
          </p:cNvPr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0C565678-4AE6-EB30-15AB-8CE8AA3AE7A0}"/>
              </a:ext>
            </a:extLst>
          </p:cNvPr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7127B-1DFA-733B-182B-67217244C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82697" y="733200"/>
            <a:ext cx="2698879" cy="3584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9BE9B-D9CC-965F-C77F-3404F5CD1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" y="1133165"/>
            <a:ext cx="3397644" cy="2747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65C72F-D171-0ECD-AAD8-61DCA1ABF1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502" b="32761"/>
          <a:stretch>
            <a:fillRect/>
          </a:stretch>
        </p:blipFill>
        <p:spPr>
          <a:xfrm>
            <a:off x="4288974" y="1130710"/>
            <a:ext cx="3657600" cy="2749610"/>
          </a:xfrm>
          <a:prstGeom prst="rect">
            <a:avLst/>
          </a:prstGeom>
        </p:spPr>
      </p:pic>
      <p:sp>
        <p:nvSpPr>
          <p:cNvPr id="3" name="Shape 1">
            <a:extLst>
              <a:ext uri="{FF2B5EF4-FFF2-40B4-BE49-F238E27FC236}">
                <a16:creationId xmlns:a16="http://schemas.microsoft.com/office/drawing/2014/main" id="{B63BB4D6-DAFD-6619-88E2-158826FA4356}"/>
              </a:ext>
            </a:extLst>
          </p:cNvPr>
          <p:cNvSpPr/>
          <p:nvPr/>
        </p:nvSpPr>
        <p:spPr>
          <a:xfrm>
            <a:off x="716091" y="4307515"/>
            <a:ext cx="2697480" cy="141732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C67B8E5-CBE3-1F12-FF4E-C9DE271B9B69}"/>
              </a:ext>
            </a:extLst>
          </p:cNvPr>
          <p:cNvSpPr/>
          <p:nvPr/>
        </p:nvSpPr>
        <p:spPr>
          <a:xfrm>
            <a:off x="807531" y="4353235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(a)</a:t>
            </a:r>
            <a:endParaRPr lang="en-US" sz="16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62C13FC9-651A-2ACD-4BD9-B4A16E3DBB1E}"/>
              </a:ext>
            </a:extLst>
          </p:cNvPr>
          <p:cNvSpPr/>
          <p:nvPr/>
        </p:nvSpPr>
        <p:spPr>
          <a:xfrm>
            <a:off x="839286" y="4795888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Pinata Voltage Glitching</a:t>
            </a:r>
            <a:endParaRPr lang="en-US" sz="200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95DAA6EC-34F9-43E5-E46E-C1414D2A44DD}"/>
              </a:ext>
            </a:extLst>
          </p:cNvPr>
          <p:cNvSpPr/>
          <p:nvPr/>
        </p:nvSpPr>
        <p:spPr>
          <a:xfrm>
            <a:off x="807531" y="5149315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Spider VCC glitcher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STM32F417IG MCU</a:t>
            </a:r>
            <a:endParaRPr lang="en-US" sz="1200" dirty="0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E82FB077-4CFD-9D5D-DE4B-9C5A5993791E}"/>
              </a:ext>
            </a:extLst>
          </p:cNvPr>
          <p:cNvSpPr/>
          <p:nvPr/>
        </p:nvSpPr>
        <p:spPr>
          <a:xfrm>
            <a:off x="4760874" y="4307515"/>
            <a:ext cx="2697480" cy="141732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A7428BFA-00AB-7EDB-FA59-C0F039267CF6}"/>
              </a:ext>
            </a:extLst>
          </p:cNvPr>
          <p:cNvSpPr/>
          <p:nvPr/>
        </p:nvSpPr>
        <p:spPr>
          <a:xfrm>
            <a:off x="4852314" y="4353235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(b)</a:t>
            </a:r>
            <a:endParaRPr lang="en-US" sz="160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50737D2D-0DFA-A01F-0C90-5863D9FC9B45}"/>
              </a:ext>
            </a:extLst>
          </p:cNvPr>
          <p:cNvSpPr/>
          <p:nvPr/>
        </p:nvSpPr>
        <p:spPr>
          <a:xfrm>
            <a:off x="4898034" y="4673275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Pinata EM Fault Injection</a:t>
            </a:r>
            <a:endParaRPr lang="en-US" sz="2000" dirty="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6F5A1FBE-FB2B-A732-D343-46DBAFD75915}"/>
              </a:ext>
            </a:extLst>
          </p:cNvPr>
          <p:cNvSpPr/>
          <p:nvPr/>
        </p:nvSpPr>
        <p:spPr>
          <a:xfrm>
            <a:off x="4852314" y="5176195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 probe and pulse generator</a:t>
            </a:r>
            <a:endParaRPr lang="en-US" sz="1200" dirty="0"/>
          </a:p>
        </p:txBody>
      </p:sp>
      <p:sp>
        <p:nvSpPr>
          <p:cNvPr id="14" name="Shape 13">
            <a:extLst>
              <a:ext uri="{FF2B5EF4-FFF2-40B4-BE49-F238E27FC236}">
                <a16:creationId xmlns:a16="http://schemas.microsoft.com/office/drawing/2014/main" id="{6995CBDA-43D8-824F-575F-0C47884B7ED5}"/>
              </a:ext>
            </a:extLst>
          </p:cNvPr>
          <p:cNvSpPr/>
          <p:nvPr/>
        </p:nvSpPr>
        <p:spPr>
          <a:xfrm>
            <a:off x="8936223" y="4307515"/>
            <a:ext cx="2697480" cy="141732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F54C3AEA-366B-0E3D-9EC8-E9F72E1A0E09}"/>
              </a:ext>
            </a:extLst>
          </p:cNvPr>
          <p:cNvSpPr/>
          <p:nvPr/>
        </p:nvSpPr>
        <p:spPr>
          <a:xfrm>
            <a:off x="9027663" y="4353235"/>
            <a:ext cx="548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(c)</a:t>
            </a:r>
            <a:endParaRPr lang="en-US" sz="1600" dirty="0"/>
          </a:p>
        </p:txBody>
      </p:sp>
      <p:sp>
        <p:nvSpPr>
          <p:cNvPr id="16" name="Text 15">
            <a:extLst>
              <a:ext uri="{FF2B5EF4-FFF2-40B4-BE49-F238E27FC236}">
                <a16:creationId xmlns:a16="http://schemas.microsoft.com/office/drawing/2014/main" id="{50387754-751D-E9C8-F5BB-E6740BB3ED1E}"/>
              </a:ext>
            </a:extLst>
          </p:cNvPr>
          <p:cNvSpPr/>
          <p:nvPr/>
        </p:nvSpPr>
        <p:spPr>
          <a:xfrm>
            <a:off x="9073383" y="4673275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ChipWhisperer</a:t>
            </a:r>
            <a:r>
              <a:rPr lang="en-US" sz="20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-Husky Voltage Glitching</a:t>
            </a:r>
            <a:endParaRPr lang="en-US" sz="2000" dirty="0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11B7C236-55C8-3DF8-3F29-0BE2261FCC0A}"/>
              </a:ext>
            </a:extLst>
          </p:cNvPr>
          <p:cNvSpPr/>
          <p:nvPr/>
        </p:nvSpPr>
        <p:spPr>
          <a:xfrm>
            <a:off x="9019661" y="5267635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Crowbar glitch on SAM4S</a:t>
            </a:r>
            <a:endParaRPr lang="en-US" sz="1200" dirty="0"/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7AD0E56D-8D36-CCF2-2338-14FE0F03FA81}"/>
              </a:ext>
            </a:extLst>
          </p:cNvPr>
          <p:cNvSpPr/>
          <p:nvPr/>
        </p:nvSpPr>
        <p:spPr>
          <a:xfrm>
            <a:off x="384048" y="5907715"/>
            <a:ext cx="11155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Each trial: </a:t>
            </a:r>
            <a:r>
              <a:rPr lang="en-US" sz="2000" b="1" i="1" dirty="0">
                <a:solidFill>
                  <a:srgbClr val="5482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Correct</a:t>
            </a:r>
            <a:r>
              <a:rPr lang="en-US" sz="20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/ </a:t>
            </a:r>
            <a:r>
              <a:rPr lang="en-US" sz="2000" b="1" i="1" dirty="0">
                <a:solidFill>
                  <a:srgbClr val="ED7D3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Misprediction</a:t>
            </a:r>
            <a:r>
              <a:rPr lang="en-US" sz="20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/ </a:t>
            </a:r>
            <a:r>
              <a:rPr lang="en-US" sz="2000" b="1" i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Reset/Hang</a:t>
            </a:r>
            <a:r>
              <a:rPr lang="en-US" sz="20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 We sweep glitch parameters within a </a:t>
            </a:r>
            <a:r>
              <a:rPr lang="en-US" sz="2000" b="1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Region of Interest (ROI) </a:t>
            </a:r>
            <a:r>
              <a:rPr lang="en-US" sz="20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— typically the first compute-heavy layer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F9968-2003-1A95-49E3-6198CD708FD6}"/>
              </a:ext>
            </a:extLst>
          </p:cNvPr>
          <p:cNvSpPr txBox="1"/>
          <p:nvPr/>
        </p:nvSpPr>
        <p:spPr>
          <a:xfrm>
            <a:off x="10327871" y="550809"/>
            <a:ext cx="13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Husky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30E20FC9-2DAF-3F13-F38D-048DB558FAC7}"/>
              </a:ext>
            </a:extLst>
          </p:cNvPr>
          <p:cNvSpPr/>
          <p:nvPr/>
        </p:nvSpPr>
        <p:spPr>
          <a:xfrm rot="1498899">
            <a:off x="10155790" y="850965"/>
            <a:ext cx="258346" cy="5594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75DA4C12-00C1-27B8-5828-492803E17A97}"/>
              </a:ext>
            </a:extLst>
          </p:cNvPr>
          <p:cNvSpPr/>
          <p:nvPr/>
        </p:nvSpPr>
        <p:spPr>
          <a:xfrm rot="12648687">
            <a:off x="8498792" y="3422261"/>
            <a:ext cx="258346" cy="5594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A824B1-914F-FBF1-294A-641D904B3E43}"/>
              </a:ext>
            </a:extLst>
          </p:cNvPr>
          <p:cNvSpPr txBox="1"/>
          <p:nvPr/>
        </p:nvSpPr>
        <p:spPr>
          <a:xfrm>
            <a:off x="7960429" y="3958346"/>
            <a:ext cx="208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SAMS4S Board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A65A87-7428-533F-5F8E-1984AAB7AEC8}"/>
              </a:ext>
            </a:extLst>
          </p:cNvPr>
          <p:cNvSpPr txBox="1"/>
          <p:nvPr/>
        </p:nvSpPr>
        <p:spPr>
          <a:xfrm>
            <a:off x="5027748" y="672816"/>
            <a:ext cx="212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Riscure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Glitcher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68AA7DD-C0EA-9612-EF48-0A54B5341D83}"/>
              </a:ext>
            </a:extLst>
          </p:cNvPr>
          <p:cNvSpPr/>
          <p:nvPr/>
        </p:nvSpPr>
        <p:spPr>
          <a:xfrm rot="12181708">
            <a:off x="632463" y="2971008"/>
            <a:ext cx="350135" cy="96988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07C95E-DD8C-56B1-19EE-DA6F092856CA}"/>
              </a:ext>
            </a:extLst>
          </p:cNvPr>
          <p:cNvSpPr txBox="1"/>
          <p:nvPr/>
        </p:nvSpPr>
        <p:spPr>
          <a:xfrm>
            <a:off x="73152" y="3915323"/>
            <a:ext cx="212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Riscure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Spider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5950AA67-CA66-C54D-EBCC-12D6A4511F98}"/>
              </a:ext>
            </a:extLst>
          </p:cNvPr>
          <p:cNvSpPr/>
          <p:nvPr/>
        </p:nvSpPr>
        <p:spPr>
          <a:xfrm rot="1498899">
            <a:off x="5045588" y="1010092"/>
            <a:ext cx="250183" cy="68201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7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Finding Effective (and Stealthy) Faults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1143000"/>
            <a:ext cx="11247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Two-stage parameter sweep: maximize mispredictions, minimize resets.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502920" y="1645920"/>
            <a:ext cx="5486400" cy="3749040"/>
          </a:xfrm>
          <a:prstGeom prst="roundRect">
            <a:avLst>
              <a:gd name="adj" fmla="val 1951"/>
            </a:avLst>
          </a:prstGeom>
          <a:solidFill>
            <a:srgbClr val="F2F2F2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31520" y="1874520"/>
            <a:ext cx="640080" cy="64008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31520" y="18745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508760" y="187452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Strength × Duration × Position Sweep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868680" y="265176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5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Pinata voltage: 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VDD target × glitch duration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868680" y="329184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5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Pinata EM: 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pulse amplitude × probe position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868680" y="393192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5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ChipWhisperer: 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Optuna search over {width, repeat, offset, ext_offset}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868680" y="457200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Pick op points that </a:t>
            </a:r>
            <a:r>
              <a:rPr lang="en-US" sz="1500" b="1" dirty="0">
                <a:solidFill>
                  <a:srgbClr val="5482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max mispredictions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under a </a:t>
            </a:r>
            <a:r>
              <a:rPr lang="en-US" sz="1500" b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reset-rate cap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199632" y="1645920"/>
            <a:ext cx="5486400" cy="3749040"/>
          </a:xfrm>
          <a:prstGeom prst="roundRect">
            <a:avLst>
              <a:gd name="adj" fmla="val 1951"/>
            </a:avLst>
          </a:prstGeom>
          <a:solidFill>
            <a:srgbClr val="F2F2F2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428232" y="1874520"/>
            <a:ext cx="640080" cy="64008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28232" y="18745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7205472" y="187452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Injection-Time Sweep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6565392" y="265176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Sweep </a:t>
            </a:r>
            <a:r>
              <a:rPr lang="en-US" sz="15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normalized injection time t ∈ [0, 1]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across the ROI.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565392" y="329184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t = 0 → ROI entry,  t = 1 → ROI exit.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565392" y="393192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Allows </a:t>
            </a:r>
            <a:r>
              <a:rPr lang="en-US" sz="15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cross-model and cross-platform comparison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even when ROI runtimes differ.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565392" y="4572000"/>
            <a:ext cx="4983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Goal: 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find the most reliable </a:t>
            </a:r>
            <a:r>
              <a:rPr lang="en-US" sz="1500" b="1" dirty="0">
                <a:solidFill>
                  <a:srgbClr val="5482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non-reset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faults.</a:t>
            </a:r>
            <a:endParaRPr lang="en-US" sz="1500" dirty="0"/>
          </a:p>
        </p:txBody>
      </p:sp>
      <p:pic>
        <p:nvPicPr>
          <p:cNvPr id="20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2194560"/>
            <a:ext cx="82296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Experimental</a:t>
            </a:r>
            <a:endParaRPr lang="en-US" sz="6000" dirty="0"/>
          </a:p>
          <a:p>
            <a:pPr marL="0" indent="0" algn="l">
              <a:buNone/>
            </a:pPr>
            <a:r>
              <a:rPr lang="en-US" sz="60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Results</a:t>
            </a:r>
            <a:endParaRPr lang="en-US" sz="6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2377440"/>
            <a:ext cx="1645920" cy="1645920"/>
          </a:xfrm>
          <a:prstGeom prst="rect">
            <a:avLst/>
          </a:prstGeom>
        </p:spPr>
      </p:pic>
      <p:pic>
        <p:nvPicPr>
          <p:cNvPr id="4" name="Image 1" descr="/home/claude/sanjay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6" name="Text 2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Pinata Voltage Glitching — All Four Models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1143000"/>
            <a:ext cx="11247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Confusion matrices at the most-effective injection time per model.</a:t>
            </a:r>
            <a:endParaRPr lang="en-US" sz="1400" dirty="0"/>
          </a:p>
        </p:txBody>
      </p:sp>
      <p:pic>
        <p:nvPicPr>
          <p:cNvPr id="4" name="Image 0" descr="/home/claude/fig2_pinata_voltage_c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508760"/>
            <a:ext cx="11612880" cy="2606040"/>
          </a:xfrm>
          <a:prstGeom prst="rect">
            <a:avLst/>
          </a:prstGeom>
        </p:spPr>
      </p:pic>
      <p:pic>
        <p:nvPicPr>
          <p:cNvPr id="5" name="Image 1" descr="/home/claude/sanjay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7" name="Text 3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Pinata Voltage Glitching — All Four Models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1143000"/>
            <a:ext cx="11247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Confusion matrices at the most-effective injection time per model.</a:t>
            </a:r>
            <a:endParaRPr lang="en-US" sz="1400" dirty="0"/>
          </a:p>
        </p:txBody>
      </p:sp>
      <p:pic>
        <p:nvPicPr>
          <p:cNvPr id="4" name="Image 0" descr="/home/claude/fig2_pinata_voltage_c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508760"/>
            <a:ext cx="11612880" cy="26060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426568" y="4343400"/>
            <a:ext cx="2697480" cy="1508760"/>
          </a:xfrm>
          <a:prstGeom prst="rect">
            <a:avLst/>
          </a:prstGeom>
          <a:solidFill>
            <a:srgbClr val="F2F2F2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18008" y="4434840"/>
            <a:ext cx="2514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FastGRNN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3306928" y="4343400"/>
            <a:ext cx="2697480" cy="1508760"/>
          </a:xfrm>
          <a:prstGeom prst="rect">
            <a:avLst/>
          </a:prstGeom>
          <a:solidFill>
            <a:srgbClr val="F2F2F2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398368" y="4434840"/>
            <a:ext cx="2514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TinyCNN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187288" y="4343400"/>
            <a:ext cx="2697480" cy="1508760"/>
          </a:xfrm>
          <a:prstGeom prst="rect">
            <a:avLst/>
          </a:prstGeom>
          <a:solidFill>
            <a:srgbClr val="F2F2F2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278728" y="4434840"/>
            <a:ext cx="2514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Logistic Reg.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9067648" y="4343400"/>
            <a:ext cx="2697480" cy="1508760"/>
          </a:xfrm>
          <a:prstGeom prst="rect">
            <a:avLst/>
          </a:prstGeom>
          <a:solidFill>
            <a:srgbClr val="F2F2F2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159088" y="4434840"/>
            <a:ext cx="2514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Wake Word</a:t>
            </a:r>
            <a:endParaRPr lang="en-US" sz="1500" dirty="0"/>
          </a:p>
        </p:txBody>
      </p:sp>
      <p:pic>
        <p:nvPicPr>
          <p:cNvPr id="19" name="Image 1" descr="/home/claude/sanjay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1" name="Text 17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14</a:t>
            </a:r>
            <a:endParaRPr lang="en-US" sz="1200" dirty="0"/>
          </a:p>
        </p:txBody>
      </p:sp>
      <p:graphicFrame>
        <p:nvGraphicFramePr>
          <p:cNvPr id="1000" name="Table FastGRN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80697"/>
              </p:ext>
            </p:extLst>
          </p:nvPr>
        </p:nvGraphicFramePr>
        <p:xfrm>
          <a:off x="518008" y="4790000"/>
          <a:ext cx="2514600" cy="8001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Baseline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 = 0.6t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 = 0t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26262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98.83%</a:t>
                      </a:r>
                      <a:endParaRPr lang="en-US" sz="150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93.33%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15.38%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1" name="Table TinyCN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26071"/>
              </p:ext>
            </p:extLst>
          </p:nvPr>
        </p:nvGraphicFramePr>
        <p:xfrm>
          <a:off x="3398368" y="4790000"/>
          <a:ext cx="2514600" cy="8001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Baseline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 = 0.12t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 = 0t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26262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99.07%</a:t>
                      </a:r>
                      <a:endParaRPr lang="en-US" sz="150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68.75%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9.71%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2" name="Table Logistic Reg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47018"/>
              </p:ext>
            </p:extLst>
          </p:nvPr>
        </p:nvGraphicFramePr>
        <p:xfrm>
          <a:off x="6278728" y="4790000"/>
          <a:ext cx="2514600" cy="8001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Baseline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 = 0.9t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26262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85.19%</a:t>
                      </a:r>
                      <a:endParaRPr lang="en-US" sz="150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77.85%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3" name="Table Wake Word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47725"/>
              </p:ext>
            </p:extLst>
          </p:nvPr>
        </p:nvGraphicFramePr>
        <p:xfrm>
          <a:off x="9159088" y="4790000"/>
          <a:ext cx="2514600" cy="8001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Baseline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4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 = 0.5t</a:t>
                      </a:r>
                      <a:endParaRPr lang="en-US" sz="134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262626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87.38%</a:t>
                      </a:r>
                      <a:endParaRPr lang="en-US" sz="1500" dirty="0"/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81.10%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ChipWhisperer-Husky — Cross-Platform Confirmation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1143000"/>
            <a:ext cx="11247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Same fault model, different MCU (SAM4S, Cortex-M4) — confirms attack generalizes.</a:t>
            </a:r>
            <a:endParaRPr lang="en-US" sz="1400" dirty="0"/>
          </a:p>
        </p:txBody>
      </p:sp>
      <p:pic>
        <p:nvPicPr>
          <p:cNvPr id="4" name="Image 0" descr="/home/claude/fig3_cw_voltage_c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508760"/>
            <a:ext cx="11612880" cy="256032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357988" y="4343400"/>
            <a:ext cx="3703320" cy="160020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57988" y="4343400"/>
            <a:ext cx="128016" cy="1600200"/>
          </a:xfrm>
          <a:prstGeom prst="rect">
            <a:avLst/>
          </a:prstGeom>
          <a:solidFill>
            <a:srgbClr val="ED7D3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2308" y="443484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TinyCNN is most vulnerable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32308" y="4846320"/>
            <a:ext cx="33375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62.24% accuracy with bias toward labels {3, 7, 9}; very early timings push reset rate to 63%.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244188" y="4343400"/>
            <a:ext cx="3703320" cy="160020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244188" y="4343400"/>
            <a:ext cx="128016" cy="1600200"/>
          </a:xfrm>
          <a:prstGeom prst="rect">
            <a:avLst/>
          </a:prstGeom>
          <a:solidFill>
            <a:srgbClr val="ED7D3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518508" y="443484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Output collapse on binary models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4518508" y="4846320"/>
            <a:ext cx="33375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Logistic Reg. predicts class 1 for nearly all inputs (56.32%); Wake Word collapses to class 0.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8130388" y="4343400"/>
            <a:ext cx="3703320" cy="160020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8130388" y="4343400"/>
            <a:ext cx="128016" cy="1600200"/>
          </a:xfrm>
          <a:prstGeom prst="rect">
            <a:avLst/>
          </a:prstGeom>
          <a:solidFill>
            <a:srgbClr val="548235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8404708" y="4434840"/>
            <a:ext cx="3337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FastGRNN is the most robust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8404708" y="4846320"/>
            <a:ext cx="33375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93.86% accuracy under attack — modest but consistent degradation only.</a:t>
            </a:r>
            <a:endParaRPr lang="en-US" sz="1300" dirty="0"/>
          </a:p>
        </p:txBody>
      </p:sp>
      <p:pic>
        <p:nvPicPr>
          <p:cNvPr id="17" name="Image 1" descr="/home/claude/sanjay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9" name="Text 15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 Fault Injection — Spatial Sensitivity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11480" y="1417320"/>
            <a:ext cx="6400800" cy="416052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11480" y="1417320"/>
            <a:ext cx="6400800" cy="502920"/>
          </a:xfrm>
          <a:prstGeom prst="rect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Probe Position 1 — TinyCNN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85800" y="4663440"/>
            <a:ext cx="5989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Isolated, prediction-specific faults.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85800" y="4983480"/>
            <a:ext cx="5989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At t = 0: accuracy drops to </a:t>
            </a:r>
            <a:r>
              <a:rPr lang="en-US" sz="1200" b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55.9%</a:t>
            </a:r>
            <a:r>
              <a:rPr lang="en-US" sz="12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(often mispredicts label “7”).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85800" y="5303520"/>
            <a:ext cx="5989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200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2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 t = 0.1: recovers to 94.12% — narrow attack window.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6995160" y="1417320"/>
            <a:ext cx="4754880" cy="4160520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995160" y="1417320"/>
            <a:ext cx="4754880" cy="502920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7132320" y="1417320"/>
            <a:ext cx="4480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Probe Position 2  (millimeters away)</a:t>
            </a:r>
            <a:endParaRPr lang="en-US" sz="1600" dirty="0"/>
          </a:p>
        </p:txBody>
      </p:sp>
      <p:pic>
        <p:nvPicPr>
          <p:cNvPr id="100" name="Probe Position Image" descr="EM probe positions on MCU - Probe Position 1 (Black) and Probe Position 2 (Orange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080" y="1965000"/>
            <a:ext cx="1463040" cy="1623796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7223760" y="3620000"/>
            <a:ext cx="4389120" cy="5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400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400" b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Persistent state corruption.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7223760" y="4033959"/>
            <a:ext cx="4389120" cy="5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When a fault hits, </a:t>
            </a: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all subsequent predictions </a:t>
            </a: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are corrupted until power-cycle.</a:t>
            </a:r>
          </a:p>
          <a:p>
            <a:pPr marL="228600" indent="-228600">
              <a:buNone/>
            </a:pPr>
            <a:endParaRPr lang="en-US" sz="1400" dirty="0">
              <a:solidFill>
                <a:srgbClr val="000000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28600" indent="-228600">
              <a:buNone/>
            </a:pP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7223760" y="4641578"/>
            <a:ext cx="4389120" cy="5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Compatible with corruption of </a:t>
            </a: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registers / SRAM</a:t>
            </a: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7223760" y="5030000"/>
            <a:ext cx="4389120" cy="5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Intermittent and not repeatable — high impact, low controllability.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411480" y="5715000"/>
            <a:ext cx="11338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Takeaway: </a:t>
            </a:r>
            <a:r>
              <a:rPr lang="en-US" sz="15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 fault injection is highly </a:t>
            </a:r>
            <a:r>
              <a:rPr lang="en-US" sz="1500" b="1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spatially sensitive</a:t>
            </a:r>
            <a:r>
              <a:rPr lang="en-US" sz="15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— millimeters change the failure mode entirely.</a:t>
            </a:r>
            <a:endParaRPr lang="en-US" sz="1500" dirty="0"/>
          </a:p>
        </p:txBody>
      </p:sp>
      <p:pic>
        <p:nvPicPr>
          <p:cNvPr id="18" name="Image 1" descr="/home/claude/sanjay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0" name="Text 16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</a:t>
            </a:r>
            <a:endParaRPr lang="en-US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567B2B-6DA9-CAB0-94D3-EB52F6F2F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69" y="2128974"/>
            <a:ext cx="2648939" cy="24211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C7D0BF-B4B1-4010-11FC-C2B1B4E60F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915" y="2212494"/>
            <a:ext cx="2651760" cy="24237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Do Some Faults Misclassify and Others Don't?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1143000"/>
            <a:ext cx="11247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TinyCNN — recording layer outputs under voltage glitching: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357988" y="4343400"/>
            <a:ext cx="3703320" cy="160020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95148" y="4480560"/>
            <a:ext cx="411480" cy="41148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95148" y="4480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98068" y="4480560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Intermediate corruption is common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40868" y="4937760"/>
            <a:ext cx="3429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Whenever the device survives the glitch, layer outputs differ from baseline — most of the time.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244188" y="4343400"/>
            <a:ext cx="3703320" cy="160020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4381348" y="4480560"/>
            <a:ext cx="411480" cy="41148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381348" y="4480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4884268" y="4480560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faults spread widely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427068" y="4937760"/>
            <a:ext cx="3429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within ROI, a glitch corrupts values that still feed many downstream MAC operations — a single fault contaminates a wide span of bytes, more likely to flip the final argmax.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8130388" y="4343400"/>
            <a:ext cx="3703320" cy="160020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267548" y="4480560"/>
            <a:ext cx="411480" cy="41148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267548" y="4480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8770468" y="4480560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Late faults (</a:t>
            </a:r>
            <a:r>
              <a:rPr lang="en-US" sz="1500" b="1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 layer</a:t>
            </a: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) get masked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8313268" y="4937760"/>
            <a:ext cx="34290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Late within ROI, most of the layer's output is already committed — corruption is overwhelmed by classifier margin.</a:t>
            </a:r>
            <a:endParaRPr lang="en-US" sz="1300" dirty="0"/>
          </a:p>
        </p:txBody>
      </p:sp>
      <p:pic>
        <p:nvPicPr>
          <p:cNvPr id="20" name="Image 1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2" name="Text 18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</a:t>
            </a:r>
            <a:endParaRPr lang="en-US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CB6068A-1599-0FEE-258F-FAE4AD4E5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11" y="1414192"/>
            <a:ext cx="9830298" cy="29063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Bit-Level Effects in TinyCNN Convolution Output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457200" y="5029200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Avg. Hamming Weight for Intermediate values vs. injection time t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766560" y="141732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Two patterns to notice: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766560" y="1965960"/>
            <a:ext cx="5074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The </a:t>
            </a:r>
            <a:r>
              <a:rPr lang="en-US" sz="15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earliest affected bytes shift right 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t grows — faults land on different </a:t>
            </a:r>
            <a:r>
              <a:rPr lang="en-US" sz="15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dynamic instruction windows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766560" y="3154680"/>
            <a:ext cx="5074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5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Broader, denser bit-flip regions 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co-occur with </a:t>
            </a:r>
            <a:r>
              <a:rPr lang="en-US" sz="1500" b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higher effective error</a:t>
            </a:r>
            <a:r>
              <a:rPr lang="en-US" sz="15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(cf. previous slide).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766560" y="4572000"/>
            <a:ext cx="5074920" cy="1280160"/>
          </a:xfrm>
          <a:prstGeom prst="roundRect">
            <a:avLst>
              <a:gd name="adj" fmla="val 4286"/>
            </a:avLst>
          </a:prstGeom>
          <a:solidFill>
            <a:srgbClr val="F2F2F2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949440" y="4663440"/>
            <a:ext cx="4754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early-ROI matters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949440" y="4983480"/>
            <a:ext cx="4754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 output (288 B) feeds many downstream MAC ops </a:t>
            </a:r>
            <a:r>
              <a:rPr lang="en-US" sz="13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→ early corruption </a:t>
            </a: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contaminates a wide span of activations and </a:t>
            </a:r>
            <a:r>
              <a:rPr lang="en-US" sz="1300" b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 more likely to flip the final argmax.</a:t>
            </a:r>
            <a:endParaRPr lang="en-US" sz="1300" dirty="0"/>
          </a:p>
        </p:txBody>
      </p:sp>
      <p:pic>
        <p:nvPicPr>
          <p:cNvPr id="11" name="Image 1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3" name="Text 9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</a:t>
            </a:r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C45003-98E2-DAC0-26EE-EDB7A019F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" y="1406540"/>
            <a:ext cx="6360760" cy="33133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Observations — Voltage vs. EM, Across Models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128016" cy="1828800"/>
          </a:xfrm>
          <a:prstGeom prst="rect">
            <a:avLst/>
          </a:prstGeom>
          <a:solidFill>
            <a:srgbClr val="154F90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Timing matters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31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faults concentrated in early-ROI windows. At t ≈ 0, faults often land on init/UART code — but still produce repeatable, attacker-useful failures.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172200" y="141732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128016" cy="1828800"/>
          </a:xfrm>
          <a:prstGeom prst="rect">
            <a:avLst/>
          </a:prstGeom>
          <a:solidFill>
            <a:srgbClr val="EEEEEE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57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3520440"/>
            <a:ext cx="128016" cy="1828800"/>
          </a:xfrm>
          <a:prstGeom prst="rect">
            <a:avLst/>
          </a:prstGeom>
          <a:solidFill>
            <a:srgbClr val="EEEEEE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6172200" y="354815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6172200" y="3520440"/>
            <a:ext cx="128016" cy="1828800"/>
          </a:xfrm>
          <a:prstGeom prst="rect">
            <a:avLst/>
          </a:prstGeom>
          <a:solidFill>
            <a:srgbClr val="EEEEEE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5" name="Text 12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 Machine Learning (TinyML)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40080" y="1691640"/>
            <a:ext cx="7132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Runs </a:t>
            </a:r>
            <a:r>
              <a:rPr lang="en-US" sz="18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ML inference directly on resource-constrained devices</a:t>
            </a: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(microcontrollers, IoT nodes).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40080" y="2560320"/>
            <a:ext cx="7132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800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Why: </a:t>
            </a: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latency, bandwidth savings, on-device privacy.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3429000"/>
            <a:ext cx="7132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Enabled by </a:t>
            </a:r>
            <a:r>
              <a:rPr lang="en-US" sz="18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quantization, pruning, compact architectures</a:t>
            </a: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(e.g., int8 with TensorFlow Lite and CMSIS-NN).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80" y="4297680"/>
            <a:ext cx="7132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Often deployed in the field — </a:t>
            </a:r>
            <a:r>
              <a:rPr lang="en-US" sz="1800" b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physically accessible to attackers.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8229600" y="1691640"/>
            <a:ext cx="3383280" cy="3840480"/>
          </a:xfrm>
          <a:prstGeom prst="roundRect">
            <a:avLst>
              <a:gd name="adj" fmla="val 2162"/>
            </a:avLst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229600" y="1828800"/>
            <a:ext cx="3383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Where TinyML lives</a:t>
            </a:r>
            <a:endParaRPr lang="en-US" sz="16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2377440"/>
            <a:ext cx="731520" cy="73152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321040" y="3154680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Microcontrollers</a:t>
            </a:r>
            <a:endParaRPr lang="en-US" sz="12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440" y="2377440"/>
            <a:ext cx="731520" cy="73152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829800" y="3154680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IoT sensors</a:t>
            </a:r>
            <a:endParaRPr lang="en-US" sz="12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0" y="3886200"/>
            <a:ext cx="731520" cy="73152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321040" y="4663440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Robots / drones</a:t>
            </a:r>
            <a:endParaRPr lang="en-US" sz="12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8440" y="3886200"/>
            <a:ext cx="731520" cy="73152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9829800" y="4663440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Wearables</a:t>
            </a:r>
            <a:endParaRPr lang="en-US" sz="1200" dirty="0"/>
          </a:p>
        </p:txBody>
      </p:sp>
      <p:pic>
        <p:nvPicPr>
          <p:cNvPr id="17" name="Image 4" descr="/home/claude/sanjay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9" name="Text 12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9F79C-F4B2-11DC-B5D8-69C9DA36FE5B}"/>
              </a:ext>
            </a:extLst>
          </p:cNvPr>
          <p:cNvSpPr txBox="1"/>
          <p:nvPr/>
        </p:nvSpPr>
        <p:spPr>
          <a:xfrm>
            <a:off x="4067033" y="2292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Observations — Voltage vs. EM, Across Models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128016" cy="1828800"/>
          </a:xfrm>
          <a:prstGeom prst="rect">
            <a:avLst/>
          </a:prstGeom>
          <a:solidFill>
            <a:srgbClr val="154F90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Timing matters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31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faults concentrated in early-ROI windows. At t ≈ 0, faults often land on init/UART code — but still produce repeatable, attacker-useful failures.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172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128016" cy="1828800"/>
          </a:xfrm>
          <a:prstGeom prst="rect">
            <a:avLst/>
          </a:prstGeom>
          <a:solidFill>
            <a:srgbClr val="ED7D3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46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D7D3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 structure matters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446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TinyCNN is most vulnerable (predictable single-class failures &lt; 20% acc.). FastGRNN is most robust. Logistic Reg. &amp; Wake Word in between (6–8% drops, output collapse risk).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57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57200" y="3520440"/>
            <a:ext cx="128016" cy="1828800"/>
          </a:xfrm>
          <a:prstGeom prst="rect">
            <a:avLst/>
          </a:prstGeom>
          <a:solidFill>
            <a:srgbClr val="EEEEEE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172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172200" y="3520440"/>
            <a:ext cx="128016" cy="1828800"/>
          </a:xfrm>
          <a:prstGeom prst="rect">
            <a:avLst/>
          </a:prstGeom>
          <a:solidFill>
            <a:srgbClr val="EEEEEE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Observations — Voltage vs. EM, Across Models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128016" cy="1828800"/>
          </a:xfrm>
          <a:prstGeom prst="rect">
            <a:avLst/>
          </a:prstGeom>
          <a:solidFill>
            <a:srgbClr val="154F90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Timing matters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31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faults concentrated in early-ROI windows. At t ≈ 0, faults often land on init/UART code — but still produce repeatable, attacker-useful failures.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172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128016" cy="1828800"/>
          </a:xfrm>
          <a:prstGeom prst="rect">
            <a:avLst/>
          </a:prstGeom>
          <a:solidFill>
            <a:srgbClr val="ED7D3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46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D7D3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 structure matters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446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TinyCNN is most vulnerable (predictable single-class failures &lt; 20% acc.). FastGRNN is most robust. Logistic Reg. &amp; Wake Word in between (6–8% drops, output collapse risk).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57200" y="352044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57200" y="3520440"/>
            <a:ext cx="128016" cy="1828800"/>
          </a:xfrm>
          <a:prstGeom prst="rect">
            <a:avLst/>
          </a:prstGeom>
          <a:solidFill>
            <a:srgbClr val="2E75B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31520" y="365760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75B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Voltage &gt; EM for control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731520" y="411480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Voltage glitching: easy to parameterize, reproducible, fewer resets. EM injection: more spatially/mechanically sensitive, but reaches modes voltage cannot (persistent corruption).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6172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172200" y="3520440"/>
            <a:ext cx="128016" cy="1828800"/>
          </a:xfrm>
          <a:prstGeom prst="rect">
            <a:avLst/>
          </a:prstGeom>
          <a:solidFill>
            <a:srgbClr val="EEEEEE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9" name="Text 16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21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Observations — Voltage vs. EM, Across Models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128016" cy="1828800"/>
          </a:xfrm>
          <a:prstGeom prst="rect">
            <a:avLst/>
          </a:prstGeom>
          <a:solidFill>
            <a:srgbClr val="154F90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Timing matters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31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faults concentrated in early-ROI windows. At t ≈ 0, faults often land on init/UART code — but still produce repeatable, attacker-useful failures.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172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128016" cy="1828800"/>
          </a:xfrm>
          <a:prstGeom prst="rect">
            <a:avLst/>
          </a:prstGeom>
          <a:solidFill>
            <a:srgbClr val="ED7D3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46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D7D3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 structure matters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446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TinyCNN is most vulnerable (predictable single-class failures &lt; 20% acc.). FastGRNN is most robust. Logistic Reg. &amp; Wake Word in between (6–8% drops, output collapse risk).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57200" y="352044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57200" y="3520440"/>
            <a:ext cx="128016" cy="1828800"/>
          </a:xfrm>
          <a:prstGeom prst="rect">
            <a:avLst/>
          </a:prstGeom>
          <a:solidFill>
            <a:srgbClr val="2E75B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31520" y="365760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75B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Voltage &gt; EM for control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731520" y="411480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Voltage glitching: easy to parameterize, reproducible, fewer resets. EM injection: more spatially/mechanically sensitive, but reaches modes voltage cannot (persistent corruption).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6172200" y="352044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172200" y="3520440"/>
            <a:ext cx="128016" cy="1828800"/>
          </a:xfrm>
          <a:prstGeom prst="rect">
            <a:avLst/>
          </a:prstGeom>
          <a:solidFill>
            <a:srgbClr val="548235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46520" y="365760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5482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End-to-end ≠ internal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446520" y="411480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Confusion matrices alone can't separate masked corruption from real misprediction. Recording intermediate values is essential to understand what's happening.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457200" y="5715000"/>
            <a:ext cx="11247120" cy="502920"/>
          </a:xfrm>
          <a:prstGeom prst="roundRect">
            <a:avLst>
              <a:gd name="adj" fmla="val 10909"/>
            </a:avLst>
          </a:prstGeom>
          <a:solidFill>
            <a:srgbClr val="FFF8DC"/>
          </a:solidFill>
          <a:ln w="9525">
            <a:solidFill>
              <a:srgbClr val="B886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57200" y="5715000"/>
            <a:ext cx="11247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Synthesis: 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Carefully tuned faults can </a:t>
            </a:r>
            <a:r>
              <a:rPr lang="en-US" sz="1400" b="1" i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controllably 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force fixed-label outputs — not just random errors. We need protections.</a:t>
            </a:r>
            <a:endParaRPr lang="en-US" sz="1400" dirty="0"/>
          </a:p>
        </p:txBody>
      </p:sp>
      <p:pic>
        <p:nvPicPr>
          <p:cNvPr id="21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3" name="Text 20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22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B908F-332B-18C7-AEAC-BD0F573FE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4A79D2B-E0BD-66E7-FCC0-09E9BCFCBB0F}"/>
              </a:ext>
            </a:extLst>
          </p:cNvPr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Lessons Learned — Generalizing to Other Algorithms</a:t>
            </a:r>
            <a:endParaRPr lang="en-US" sz="28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CEA0918-BD8C-875B-2E12-DED77A08BAA3}"/>
              </a:ext>
            </a:extLst>
          </p:cNvPr>
          <p:cNvSpPr/>
          <p:nvPr/>
        </p:nvSpPr>
        <p:spPr>
          <a:xfrm>
            <a:off x="457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8D4B025-B70F-061F-9514-5B3C09A74B9D}"/>
              </a:ext>
            </a:extLst>
          </p:cNvPr>
          <p:cNvSpPr/>
          <p:nvPr/>
        </p:nvSpPr>
        <p:spPr>
          <a:xfrm>
            <a:off x="457200" y="1417320"/>
            <a:ext cx="128016" cy="1828800"/>
          </a:xfrm>
          <a:prstGeom prst="rect">
            <a:avLst/>
          </a:prstGeom>
          <a:solidFill>
            <a:srgbClr val="154F90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272514C-6B27-9D23-6314-DBF0526860AE}"/>
              </a:ext>
            </a:extLst>
          </p:cNvPr>
          <p:cNvSpPr/>
          <p:nvPr/>
        </p:nvSpPr>
        <p:spPr>
          <a:xfrm>
            <a:off x="731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 = 0 hits firmware, not the model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540C0CB-3960-731E-5557-D1AD4C87AB65}"/>
              </a:ext>
            </a:extLst>
          </p:cNvPr>
          <p:cNvSpPr/>
          <p:nvPr/>
        </p:nvSpPr>
        <p:spPr>
          <a:xfrm>
            <a:off x="731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Glitches at t ≈ 0 reliably crash accuracy, but they hit UART / firmware setup — not the ML kernel. Report per-region breakdowns or I/O bugs masquerade as ML vulnerability.</a:t>
            </a:r>
            <a:endParaRPr lang="en-US" sz="1400" dirty="0"/>
          </a:p>
        </p:txBody>
      </p:sp>
      <p:pic>
        <p:nvPicPr>
          <p:cNvPr id="21" name="Image 0" descr="/home/claude/sanjay_logo.png">
            <a:extLst>
              <a:ext uri="{FF2B5EF4-FFF2-40B4-BE49-F238E27FC236}">
                <a16:creationId xmlns:a16="http://schemas.microsoft.com/office/drawing/2014/main" id="{F5166A1F-7C2F-3C16-7FEF-8ADA63C9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2" name="Text 19">
            <a:extLst>
              <a:ext uri="{FF2B5EF4-FFF2-40B4-BE49-F238E27FC236}">
                <a16:creationId xmlns:a16="http://schemas.microsoft.com/office/drawing/2014/main" id="{13B5E158-3E97-37A2-1AF7-1727F672FCE1}"/>
              </a:ext>
            </a:extLst>
          </p:cNvPr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EC3B47DB-B1DC-89C3-0F5C-5731F8C43D74}"/>
              </a:ext>
            </a:extLst>
          </p:cNvPr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23</a:t>
            </a:r>
            <a:endParaRPr lang="en-US" sz="1200" dirty="0"/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4860BB12-B2E5-85F3-16ED-6BC3C50930C4}"/>
              </a:ext>
            </a:extLst>
          </p:cNvPr>
          <p:cNvSpPr/>
          <p:nvPr/>
        </p:nvSpPr>
        <p:spPr>
          <a:xfrm>
            <a:off x="6172200" y="141732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7">
            <a:extLst>
              <a:ext uri="{FF2B5EF4-FFF2-40B4-BE49-F238E27FC236}">
                <a16:creationId xmlns:a16="http://schemas.microsoft.com/office/drawing/2014/main" id="{999437E6-41CE-2FDF-6300-6FEB0B2EE9C0}"/>
              </a:ext>
            </a:extLst>
          </p:cNvPr>
          <p:cNvSpPr/>
          <p:nvPr/>
        </p:nvSpPr>
        <p:spPr>
          <a:xfrm>
            <a:off x="457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9">
            <a:extLst>
              <a:ext uri="{FF2B5EF4-FFF2-40B4-BE49-F238E27FC236}">
                <a16:creationId xmlns:a16="http://schemas.microsoft.com/office/drawing/2014/main" id="{30AFE590-0263-56B9-11D3-5BA071B4BC29}"/>
              </a:ext>
            </a:extLst>
          </p:cNvPr>
          <p:cNvSpPr/>
          <p:nvPr/>
        </p:nvSpPr>
        <p:spPr>
          <a:xfrm>
            <a:off x="6172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392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326B7-941C-1F02-889D-E351A683F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E305CBB-1860-04CA-CD5F-EBB503BA1C9A}"/>
              </a:ext>
            </a:extLst>
          </p:cNvPr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Lessons Learned — Generalizing to Other Algorithms</a:t>
            </a:r>
            <a:endParaRPr lang="en-US" sz="28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0884FBC-4381-A56C-5039-395DBEFDB4FF}"/>
              </a:ext>
            </a:extLst>
          </p:cNvPr>
          <p:cNvSpPr/>
          <p:nvPr/>
        </p:nvSpPr>
        <p:spPr>
          <a:xfrm>
            <a:off x="457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2D47037-894E-D214-369F-DAD3C6A7E2D0}"/>
              </a:ext>
            </a:extLst>
          </p:cNvPr>
          <p:cNvSpPr/>
          <p:nvPr/>
        </p:nvSpPr>
        <p:spPr>
          <a:xfrm>
            <a:off x="457200" y="1417320"/>
            <a:ext cx="128016" cy="1828800"/>
          </a:xfrm>
          <a:prstGeom prst="rect">
            <a:avLst/>
          </a:prstGeom>
          <a:solidFill>
            <a:srgbClr val="154F90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B6A1BBB-2B94-EE1A-033B-939C8024ECEA}"/>
              </a:ext>
            </a:extLst>
          </p:cNvPr>
          <p:cNvSpPr/>
          <p:nvPr/>
        </p:nvSpPr>
        <p:spPr>
          <a:xfrm>
            <a:off x="731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 = 0 hits firmware, not the model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478371C-5CE4-9837-5E10-A06DC57901A9}"/>
              </a:ext>
            </a:extLst>
          </p:cNvPr>
          <p:cNvSpPr/>
          <p:nvPr/>
        </p:nvSpPr>
        <p:spPr>
          <a:xfrm>
            <a:off x="731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Glitches at t ≈ 0 reliably crash accuracy, but they hit UART / firmware setup — not the ML kernel. Report per-region breakdowns or I/O bugs masquerade as ML vulnerability.</a:t>
            </a:r>
            <a:endParaRPr lang="en-US" sz="14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E93959B9-6E14-4924-E88E-6D5DF74EC425}"/>
              </a:ext>
            </a:extLst>
          </p:cNvPr>
          <p:cNvSpPr/>
          <p:nvPr/>
        </p:nvSpPr>
        <p:spPr>
          <a:xfrm>
            <a:off x="6172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A62485BC-0861-42A8-BA35-5664CEDF2E9B}"/>
              </a:ext>
            </a:extLst>
          </p:cNvPr>
          <p:cNvSpPr/>
          <p:nvPr/>
        </p:nvSpPr>
        <p:spPr>
          <a:xfrm>
            <a:off x="6172200" y="1417320"/>
            <a:ext cx="128016" cy="1828800"/>
          </a:xfrm>
          <a:prstGeom prst="rect">
            <a:avLst/>
          </a:prstGeom>
          <a:solidFill>
            <a:srgbClr val="ED7D3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AF3969E2-9C73-8615-43D6-F3612A9794B1}"/>
              </a:ext>
            </a:extLst>
          </p:cNvPr>
          <p:cNvSpPr/>
          <p:nvPr/>
        </p:nvSpPr>
        <p:spPr>
          <a:xfrm>
            <a:off x="6446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D7D3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Bayesian search (Optuna)</a:t>
            </a:r>
            <a:endParaRPr lang="en-US" sz="18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2E2C554-2A40-7837-F149-D4B88D4A5850}"/>
              </a:ext>
            </a:extLst>
          </p:cNvPr>
          <p:cNvSpPr/>
          <p:nvPr/>
        </p:nvSpPr>
        <p:spPr>
          <a:xfrm>
            <a:off x="6446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Brute-force sweeping the 4-D glitch space (width × offset × ext_offset × repeat) takes days per platform. Optuna-style Bayesian search finds productive operating points in hours.</a:t>
            </a:r>
            <a:endParaRPr lang="en-US" sz="1400" dirty="0"/>
          </a:p>
        </p:txBody>
      </p:sp>
      <p:pic>
        <p:nvPicPr>
          <p:cNvPr id="21" name="Image 0" descr="/home/claude/sanjay_logo.png">
            <a:extLst>
              <a:ext uri="{FF2B5EF4-FFF2-40B4-BE49-F238E27FC236}">
                <a16:creationId xmlns:a16="http://schemas.microsoft.com/office/drawing/2014/main" id="{11AB7B4A-94FA-BEF2-9DE6-D27AB593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2" name="Text 19">
            <a:extLst>
              <a:ext uri="{FF2B5EF4-FFF2-40B4-BE49-F238E27FC236}">
                <a16:creationId xmlns:a16="http://schemas.microsoft.com/office/drawing/2014/main" id="{DE6FFAC3-3207-BB77-73D0-701B46AEFBC1}"/>
              </a:ext>
            </a:extLst>
          </p:cNvPr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4B4A1088-446F-882D-B5E5-BE689FDFD0DA}"/>
              </a:ext>
            </a:extLst>
          </p:cNvPr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24</a:t>
            </a:r>
            <a:endParaRPr lang="en-US" sz="1200" dirty="0"/>
          </a:p>
        </p:txBody>
      </p:sp>
      <p:sp>
        <p:nvSpPr>
          <p:cNvPr id="24" name="Shape 7">
            <a:extLst>
              <a:ext uri="{FF2B5EF4-FFF2-40B4-BE49-F238E27FC236}">
                <a16:creationId xmlns:a16="http://schemas.microsoft.com/office/drawing/2014/main" id="{C5397556-654A-BBBC-8112-9FCD2C4A21F3}"/>
              </a:ext>
            </a:extLst>
          </p:cNvPr>
          <p:cNvSpPr/>
          <p:nvPr/>
        </p:nvSpPr>
        <p:spPr>
          <a:xfrm>
            <a:off x="457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9">
            <a:extLst>
              <a:ext uri="{FF2B5EF4-FFF2-40B4-BE49-F238E27FC236}">
                <a16:creationId xmlns:a16="http://schemas.microsoft.com/office/drawing/2014/main" id="{1309E1F5-C265-775A-A255-2EA99586F8B4}"/>
              </a:ext>
            </a:extLst>
          </p:cNvPr>
          <p:cNvSpPr/>
          <p:nvPr/>
        </p:nvSpPr>
        <p:spPr>
          <a:xfrm>
            <a:off x="6172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178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76ADA-2792-32C5-0A63-163345DC3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9324AE9-E12F-4291-A038-2A0FB8D34834}"/>
              </a:ext>
            </a:extLst>
          </p:cNvPr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Lessons Learned — Generalizing to Other Algorithms</a:t>
            </a:r>
            <a:endParaRPr lang="en-US" sz="28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841B509-0B40-AC87-8E29-E52F96E92793}"/>
              </a:ext>
            </a:extLst>
          </p:cNvPr>
          <p:cNvSpPr/>
          <p:nvPr/>
        </p:nvSpPr>
        <p:spPr>
          <a:xfrm>
            <a:off x="457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75509CE6-17B4-5318-B90A-93211244049F}"/>
              </a:ext>
            </a:extLst>
          </p:cNvPr>
          <p:cNvSpPr/>
          <p:nvPr/>
        </p:nvSpPr>
        <p:spPr>
          <a:xfrm>
            <a:off x="457200" y="1417320"/>
            <a:ext cx="128016" cy="1828800"/>
          </a:xfrm>
          <a:prstGeom prst="rect">
            <a:avLst/>
          </a:prstGeom>
          <a:solidFill>
            <a:srgbClr val="154F90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EC2D559-71B0-2BCF-D8BB-2E51FA0AB409}"/>
              </a:ext>
            </a:extLst>
          </p:cNvPr>
          <p:cNvSpPr/>
          <p:nvPr/>
        </p:nvSpPr>
        <p:spPr>
          <a:xfrm>
            <a:off x="731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 = 0 hits firmware, not the model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9E7B7FB-A223-3E80-4780-95FAB6DE0CF6}"/>
              </a:ext>
            </a:extLst>
          </p:cNvPr>
          <p:cNvSpPr/>
          <p:nvPr/>
        </p:nvSpPr>
        <p:spPr>
          <a:xfrm>
            <a:off x="731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Glitches at t ≈ 0 reliably crash accuracy, but they hit UART / firmware setup — not the ML kernel. Report per-region breakdowns or I/O bugs masquerade as ML vulnerability.</a:t>
            </a:r>
            <a:endParaRPr lang="en-US" sz="14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F76139A7-8E1B-0BAD-152C-BF13C75299CA}"/>
              </a:ext>
            </a:extLst>
          </p:cNvPr>
          <p:cNvSpPr/>
          <p:nvPr/>
        </p:nvSpPr>
        <p:spPr>
          <a:xfrm>
            <a:off x="6172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4685805F-93DD-C8C6-6B8B-5A2724FFCF82}"/>
              </a:ext>
            </a:extLst>
          </p:cNvPr>
          <p:cNvSpPr/>
          <p:nvPr/>
        </p:nvSpPr>
        <p:spPr>
          <a:xfrm>
            <a:off x="6172200" y="1417320"/>
            <a:ext cx="128016" cy="1828800"/>
          </a:xfrm>
          <a:prstGeom prst="rect">
            <a:avLst/>
          </a:prstGeom>
          <a:solidFill>
            <a:srgbClr val="ED7D3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EECD2B9B-2A36-0612-B0AD-BE6AE4BBC96F}"/>
              </a:ext>
            </a:extLst>
          </p:cNvPr>
          <p:cNvSpPr/>
          <p:nvPr/>
        </p:nvSpPr>
        <p:spPr>
          <a:xfrm>
            <a:off x="6446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D7D3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Bayesian search (Optuna)</a:t>
            </a:r>
            <a:endParaRPr lang="en-US" sz="18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9B5B1A01-3AB0-80B2-1840-721E5C214F45}"/>
              </a:ext>
            </a:extLst>
          </p:cNvPr>
          <p:cNvSpPr/>
          <p:nvPr/>
        </p:nvSpPr>
        <p:spPr>
          <a:xfrm>
            <a:off x="6446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Brute-force sweeping the 4-D glitch space (width × offset × ext_offset × repeat) takes days per platform. Optuna-style Bayesian search finds productive operating points in hours.</a:t>
            </a:r>
            <a:endParaRPr lang="en-US" sz="14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020A1CAE-25C2-80F5-25ED-D778981DCD8D}"/>
              </a:ext>
            </a:extLst>
          </p:cNvPr>
          <p:cNvSpPr/>
          <p:nvPr/>
        </p:nvSpPr>
        <p:spPr>
          <a:xfrm>
            <a:off x="457200" y="352044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FDE06DD8-D7A1-C71D-9D7E-3A9F6C508DA5}"/>
              </a:ext>
            </a:extLst>
          </p:cNvPr>
          <p:cNvSpPr/>
          <p:nvPr/>
        </p:nvSpPr>
        <p:spPr>
          <a:xfrm>
            <a:off x="457200" y="3520440"/>
            <a:ext cx="128016" cy="1828800"/>
          </a:xfrm>
          <a:prstGeom prst="rect">
            <a:avLst/>
          </a:prstGeom>
          <a:solidFill>
            <a:srgbClr val="2E75B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1D92DE4-513E-A4A6-3E1B-D51B8522446B}"/>
              </a:ext>
            </a:extLst>
          </p:cNvPr>
          <p:cNvSpPr/>
          <p:nvPr/>
        </p:nvSpPr>
        <p:spPr>
          <a:xfrm>
            <a:off x="731520" y="365760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75B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Inject early in the ROI</a:t>
            </a:r>
            <a:endParaRPr lang="en-US" sz="18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B67BA415-7828-3A9E-E8CB-4A36D7FC2850}"/>
              </a:ext>
            </a:extLst>
          </p:cNvPr>
          <p:cNvSpPr/>
          <p:nvPr/>
        </p:nvSpPr>
        <p:spPr>
          <a:xfrm>
            <a:off x="731520" y="411480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Across all four models, effective errors cluster in the first ~10–20% of the ROI — a single early-cycle fault contaminates many downstream MAC ops. Target the first compute-heavy layer.</a:t>
            </a:r>
            <a:endParaRPr lang="en-US" sz="1400" dirty="0"/>
          </a:p>
        </p:txBody>
      </p:sp>
      <p:pic>
        <p:nvPicPr>
          <p:cNvPr id="21" name="Image 0" descr="/home/claude/sanjay_logo.png">
            <a:extLst>
              <a:ext uri="{FF2B5EF4-FFF2-40B4-BE49-F238E27FC236}">
                <a16:creationId xmlns:a16="http://schemas.microsoft.com/office/drawing/2014/main" id="{8C76CC84-8582-8505-4179-4952F580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2" name="Text 19">
            <a:extLst>
              <a:ext uri="{FF2B5EF4-FFF2-40B4-BE49-F238E27FC236}">
                <a16:creationId xmlns:a16="http://schemas.microsoft.com/office/drawing/2014/main" id="{CB79E19F-F0DE-5ED0-A6F0-A9223824AB44}"/>
              </a:ext>
            </a:extLst>
          </p:cNvPr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78244F35-3E6E-86EA-CD73-CD07F6E51AF5}"/>
              </a:ext>
            </a:extLst>
          </p:cNvPr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25</a:t>
            </a:r>
            <a:endParaRPr lang="en-US" sz="1200" dirty="0"/>
          </a:p>
        </p:txBody>
      </p:sp>
      <p:sp>
        <p:nvSpPr>
          <p:cNvPr id="24" name="Shape 9">
            <a:extLst>
              <a:ext uri="{FF2B5EF4-FFF2-40B4-BE49-F238E27FC236}">
                <a16:creationId xmlns:a16="http://schemas.microsoft.com/office/drawing/2014/main" id="{41D7AAD6-C45F-5796-925E-A47243AEBF22}"/>
              </a:ext>
            </a:extLst>
          </p:cNvPr>
          <p:cNvSpPr/>
          <p:nvPr/>
        </p:nvSpPr>
        <p:spPr>
          <a:xfrm>
            <a:off x="6172200" y="3520440"/>
            <a:ext cx="5440680" cy="1828800"/>
          </a:xfrm>
          <a:prstGeom prst="rect">
            <a:avLst/>
          </a:prstGeom>
          <a:solidFill>
            <a:srgbClr val="FAFAFA"/>
          </a:solidFill>
          <a:ln w="1905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327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E59DB-006D-8EA7-EDA8-2149FB030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C0249DD-5F3E-A537-DB6B-0F4443611011}"/>
              </a:ext>
            </a:extLst>
          </p:cNvPr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Lessons Learned — Generalizing to Other Algorithms</a:t>
            </a:r>
            <a:endParaRPr lang="en-US" sz="28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95CA8B9-3BF3-B659-0297-1D102CE738E3}"/>
              </a:ext>
            </a:extLst>
          </p:cNvPr>
          <p:cNvSpPr/>
          <p:nvPr/>
        </p:nvSpPr>
        <p:spPr>
          <a:xfrm>
            <a:off x="457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9E29FB83-70BC-C0B8-E2C7-95A16105B912}"/>
              </a:ext>
            </a:extLst>
          </p:cNvPr>
          <p:cNvSpPr/>
          <p:nvPr/>
        </p:nvSpPr>
        <p:spPr>
          <a:xfrm>
            <a:off x="457200" y="1417320"/>
            <a:ext cx="128016" cy="1828800"/>
          </a:xfrm>
          <a:prstGeom prst="rect">
            <a:avLst/>
          </a:prstGeom>
          <a:solidFill>
            <a:srgbClr val="154F90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890C8C9-CF6D-F8F7-E80C-5599502ACCBB}"/>
              </a:ext>
            </a:extLst>
          </p:cNvPr>
          <p:cNvSpPr/>
          <p:nvPr/>
        </p:nvSpPr>
        <p:spPr>
          <a:xfrm>
            <a:off x="731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 = 0 hits firmware, not the model</a:t>
            </a:r>
            <a:endParaRPr lang="en-US" sz="1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3D44118-C9A5-E0D0-8942-312559DBC7B1}"/>
              </a:ext>
            </a:extLst>
          </p:cNvPr>
          <p:cNvSpPr/>
          <p:nvPr/>
        </p:nvSpPr>
        <p:spPr>
          <a:xfrm>
            <a:off x="731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Glitches at t ≈ 0 reliably crash accuracy, but they hit UART / firmware setup — not the ML kernel. Report per-region breakdowns or I/O bugs masquerade as ML vulnerability.</a:t>
            </a:r>
            <a:endParaRPr lang="en-US" sz="14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1B7ADB2-07F4-E0C9-C5FD-1794250E9675}"/>
              </a:ext>
            </a:extLst>
          </p:cNvPr>
          <p:cNvSpPr/>
          <p:nvPr/>
        </p:nvSpPr>
        <p:spPr>
          <a:xfrm>
            <a:off x="6172200" y="141732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9D68301-3F1E-9E99-DE1C-A629F6242C19}"/>
              </a:ext>
            </a:extLst>
          </p:cNvPr>
          <p:cNvSpPr/>
          <p:nvPr/>
        </p:nvSpPr>
        <p:spPr>
          <a:xfrm>
            <a:off x="6172200" y="1417320"/>
            <a:ext cx="128016" cy="1828800"/>
          </a:xfrm>
          <a:prstGeom prst="rect">
            <a:avLst/>
          </a:prstGeom>
          <a:solidFill>
            <a:srgbClr val="ED7D31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98414B1-F528-907C-1B23-EBB5821D40D2}"/>
              </a:ext>
            </a:extLst>
          </p:cNvPr>
          <p:cNvSpPr/>
          <p:nvPr/>
        </p:nvSpPr>
        <p:spPr>
          <a:xfrm>
            <a:off x="6446520" y="155448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D7D3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Bayesian search (Optuna)</a:t>
            </a:r>
            <a:endParaRPr lang="en-US" sz="18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B7C4E454-36FC-8DD6-6CFE-840D6EE85736}"/>
              </a:ext>
            </a:extLst>
          </p:cNvPr>
          <p:cNvSpPr/>
          <p:nvPr/>
        </p:nvSpPr>
        <p:spPr>
          <a:xfrm>
            <a:off x="6446520" y="201168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Brute-force sweeping the 4-D glitch space (width × offset × ext_offset × repeat) takes days per platform. Optuna-style Bayesian search finds productive operating points in hours.</a:t>
            </a:r>
            <a:endParaRPr lang="en-US" sz="14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E2921FDF-D1DE-2C94-9807-B93D5E72BE10}"/>
              </a:ext>
            </a:extLst>
          </p:cNvPr>
          <p:cNvSpPr/>
          <p:nvPr/>
        </p:nvSpPr>
        <p:spPr>
          <a:xfrm>
            <a:off x="457200" y="352044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6D106BE5-6559-BADA-1137-963461E8F6E4}"/>
              </a:ext>
            </a:extLst>
          </p:cNvPr>
          <p:cNvSpPr/>
          <p:nvPr/>
        </p:nvSpPr>
        <p:spPr>
          <a:xfrm>
            <a:off x="457200" y="3520440"/>
            <a:ext cx="128016" cy="1828800"/>
          </a:xfrm>
          <a:prstGeom prst="rect">
            <a:avLst/>
          </a:prstGeom>
          <a:solidFill>
            <a:srgbClr val="2E75B6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98DA1C0F-3D05-BBEC-404D-3F4C48039B9F}"/>
              </a:ext>
            </a:extLst>
          </p:cNvPr>
          <p:cNvSpPr/>
          <p:nvPr/>
        </p:nvSpPr>
        <p:spPr>
          <a:xfrm>
            <a:off x="731520" y="365760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75B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Inject early in the ROI</a:t>
            </a:r>
            <a:endParaRPr lang="en-US" sz="18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938E051A-A710-3F37-2D4E-BCFAB0F4AC86}"/>
              </a:ext>
            </a:extLst>
          </p:cNvPr>
          <p:cNvSpPr/>
          <p:nvPr/>
        </p:nvSpPr>
        <p:spPr>
          <a:xfrm>
            <a:off x="731520" y="411480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Across all four models, effective errors cluster in the first ~10–20% of the ROI — a single early-cycle fault contaminates many downstream MAC ops. Target the first compute-heavy layer.</a:t>
            </a:r>
            <a:endParaRPr lang="en-US" sz="1400" dirty="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FF89FA89-ECE1-FF23-CD3D-E66811FF8E32}"/>
              </a:ext>
            </a:extLst>
          </p:cNvPr>
          <p:cNvSpPr/>
          <p:nvPr/>
        </p:nvSpPr>
        <p:spPr>
          <a:xfrm>
            <a:off x="6172200" y="3520440"/>
            <a:ext cx="5440680" cy="18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3624D1DA-C0DB-98CE-7D84-5F223FFFF298}"/>
              </a:ext>
            </a:extLst>
          </p:cNvPr>
          <p:cNvSpPr/>
          <p:nvPr/>
        </p:nvSpPr>
        <p:spPr>
          <a:xfrm>
            <a:off x="6172200" y="3520440"/>
            <a:ext cx="128016" cy="1828800"/>
          </a:xfrm>
          <a:prstGeom prst="rect">
            <a:avLst/>
          </a:prstGeom>
          <a:solidFill>
            <a:srgbClr val="548235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F3F3D521-14C7-0C99-44E8-3D1B0972E545}"/>
              </a:ext>
            </a:extLst>
          </p:cNvPr>
          <p:cNvSpPr/>
          <p:nvPr/>
        </p:nvSpPr>
        <p:spPr>
          <a:xfrm>
            <a:off x="6446520" y="3657600"/>
            <a:ext cx="5074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5482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 intermediate values</a:t>
            </a:r>
            <a:endParaRPr lang="en-US" sz="18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5890809A-7B50-3FAC-4B81-B93F09A0D12A}"/>
              </a:ext>
            </a:extLst>
          </p:cNvPr>
          <p:cNvSpPr/>
          <p:nvPr/>
        </p:nvSpPr>
        <p:spPr>
          <a:xfrm>
            <a:off x="6446520" y="4114800"/>
            <a:ext cx="50749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End-to-end accuracy conflates “fault was masked” with “no fault occurred.” Per-layer logging reveals true intermediate-value error rates and where corruption propagates.</a:t>
            </a:r>
            <a:endParaRPr lang="en-US" sz="1400" dirty="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AF0E2C18-31B8-8B70-CF26-A715A8B3913C}"/>
              </a:ext>
            </a:extLst>
          </p:cNvPr>
          <p:cNvSpPr/>
          <p:nvPr/>
        </p:nvSpPr>
        <p:spPr>
          <a:xfrm>
            <a:off x="457200" y="5715000"/>
            <a:ext cx="11247120" cy="502920"/>
          </a:xfrm>
          <a:prstGeom prst="roundRect">
            <a:avLst>
              <a:gd name="adj" fmla="val 10909"/>
            </a:avLst>
          </a:prstGeom>
          <a:solidFill>
            <a:srgbClr val="FFF8DC"/>
          </a:solidFill>
          <a:ln w="9525">
            <a:solidFill>
              <a:srgbClr val="B886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7D6DE7C3-6A5D-8CD3-EBA6-1F798F7144FE}"/>
              </a:ext>
            </a:extLst>
          </p:cNvPr>
          <p:cNvSpPr/>
          <p:nvPr/>
        </p:nvSpPr>
        <p:spPr>
          <a:xfrm>
            <a:off x="457200" y="5715000"/>
            <a:ext cx="11247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Bottom line: 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methodology lessons </a:t>
            </a:r>
            <a:r>
              <a:rPr lang="en-US" sz="1400" b="1" i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generalize 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across algorithms — set up Optuna, log internals, target early-ROI cycles. The rest is model-specific tuning.</a:t>
            </a:r>
            <a:endParaRPr lang="en-US" sz="1400" dirty="0"/>
          </a:p>
        </p:txBody>
      </p:sp>
      <p:pic>
        <p:nvPicPr>
          <p:cNvPr id="21" name="Image 0" descr="/home/claude/sanjay_logo.png">
            <a:extLst>
              <a:ext uri="{FF2B5EF4-FFF2-40B4-BE49-F238E27FC236}">
                <a16:creationId xmlns:a16="http://schemas.microsoft.com/office/drawing/2014/main" id="{AE7E01CC-9781-B4C8-FF8E-79FA9FA3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2" name="Text 19">
            <a:extLst>
              <a:ext uri="{FF2B5EF4-FFF2-40B4-BE49-F238E27FC236}">
                <a16:creationId xmlns:a16="http://schemas.microsoft.com/office/drawing/2014/main" id="{0B9083E1-C7C6-6A07-3663-D6019974E52D}"/>
              </a:ext>
            </a:extLst>
          </p:cNvPr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C597B842-F081-D56F-6F34-56A263D17342}"/>
              </a:ext>
            </a:extLst>
          </p:cNvPr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8058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194560"/>
            <a:ext cx="105156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Defense:</a:t>
            </a:r>
            <a:endParaRPr lang="en-US" sz="5400" dirty="0"/>
          </a:p>
          <a:p>
            <a:pPr marL="0" indent="0" algn="l">
              <a:buNone/>
            </a:pPr>
            <a:r>
              <a:rPr lang="en-US" sz="54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Randomized Self-Reduction</a:t>
            </a:r>
            <a:endParaRPr lang="en-US" sz="5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2560320"/>
            <a:ext cx="1463040" cy="1463040"/>
          </a:xfrm>
          <a:prstGeom prst="rect">
            <a:avLst/>
          </a:prstGeom>
        </p:spPr>
      </p:pic>
      <p:pic>
        <p:nvPicPr>
          <p:cNvPr id="4" name="Image 1" descr="/home/claude/sanjay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6" name="Text 2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27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Randomized Self-Reduction (RSR) — The Idea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1508760"/>
            <a:ext cx="6126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Idea: 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compute </a:t>
            </a:r>
            <a:r>
              <a:rPr lang="en-US" sz="1600" b="1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f(x)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by evaluating f on a few </a:t>
            </a:r>
            <a:r>
              <a:rPr lang="en-US" sz="1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random 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inputs and recombining the results.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48640" y="2377440"/>
            <a:ext cx="6126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Toy example (linear function f(x) = c·x):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48640" y="3246120"/>
            <a:ext cx="6126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/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6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pick random r → f(x) = c·(x-r) + </a:t>
            </a:r>
            <a:r>
              <a:rPr lang="en-US" sz="1600" b="1" i="1" dirty="0" err="1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c·r</a:t>
            </a:r>
            <a:r>
              <a:rPr lang="en-US" sz="16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228600" indent="-228600"/>
            <a:r>
              <a:rPr lang="en-US" sz="16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                                  = f(x − r) + f(r).</a:t>
            </a:r>
            <a:endParaRPr lang="en-US" sz="1600" b="1" dirty="0"/>
          </a:p>
        </p:txBody>
      </p:sp>
      <p:sp>
        <p:nvSpPr>
          <p:cNvPr id="6" name="Text 4"/>
          <p:cNvSpPr/>
          <p:nvPr/>
        </p:nvSpPr>
        <p:spPr>
          <a:xfrm>
            <a:off x="548640" y="4114800"/>
            <a:ext cx="6126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Repeat </a:t>
            </a:r>
            <a:r>
              <a:rPr lang="en-US" sz="1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 times with fresh randomness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then take the </a:t>
            </a: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median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— outliers from faults are filtered out.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7132320" y="1417320"/>
            <a:ext cx="4663440" cy="4434840"/>
          </a:xfrm>
          <a:prstGeom prst="roundRect">
            <a:avLst>
              <a:gd name="adj" fmla="val 1649"/>
            </a:avLst>
          </a:prstGeom>
          <a:solidFill>
            <a:srgbClr val="F2F2F2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132320" y="1554480"/>
            <a:ext cx="466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RSR Pipeline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452360" y="2057400"/>
            <a:ext cx="4023360" cy="594360"/>
          </a:xfrm>
          <a:prstGeom prst="roundRect">
            <a:avLst>
              <a:gd name="adj" fmla="val 9231"/>
            </a:avLst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452360" y="2057400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Input x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9345168" y="2660904"/>
            <a:ext cx="237744" cy="118872"/>
          </a:xfrm>
          <a:prstGeom prst="downArrow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7452360" y="2770632"/>
            <a:ext cx="4023360" cy="594360"/>
          </a:xfrm>
          <a:prstGeom prst="roundRect">
            <a:avLst>
              <a:gd name="adj" fmla="val 9231"/>
            </a:avLst>
          </a:prstGeom>
          <a:solidFill>
            <a:srgbClr val="154F90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452360" y="2770632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Randomize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 → x+r,  r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9345168" y="3374136"/>
            <a:ext cx="237744" cy="118872"/>
          </a:xfrm>
          <a:prstGeom prst="downArrow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452360" y="3483864"/>
            <a:ext cx="4023360" cy="594360"/>
          </a:xfrm>
          <a:prstGeom prst="roundRect">
            <a:avLst>
              <a:gd name="adj" fmla="val 9231"/>
            </a:avLst>
          </a:prstGeom>
          <a:solidFill>
            <a:srgbClr val="154F90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7452360" y="3483864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Evaluate f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 each variant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9345168" y="4087368"/>
            <a:ext cx="237744" cy="118872"/>
          </a:xfrm>
          <a:prstGeom prst="downArrow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7452360" y="4197096"/>
            <a:ext cx="4023360" cy="594360"/>
          </a:xfrm>
          <a:prstGeom prst="roundRect">
            <a:avLst>
              <a:gd name="adj" fmla="val 9231"/>
            </a:avLst>
          </a:prstGeom>
          <a:solidFill>
            <a:srgbClr val="548235"/>
          </a:solidFill>
          <a:ln w="1905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452360" y="4197096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Recombine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(median vote)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9345168" y="4800600"/>
            <a:ext cx="237744" cy="118872"/>
          </a:xfrm>
          <a:prstGeom prst="downArrow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7452360" y="4910328"/>
            <a:ext cx="4023360" cy="594360"/>
          </a:xfrm>
          <a:prstGeom prst="roundRect">
            <a:avLst>
              <a:gd name="adj" fmla="val 9231"/>
            </a:avLst>
          </a:prstGeom>
          <a:solidFill>
            <a:srgbClr val="FFFFFF"/>
          </a:solidFill>
          <a:ln w="1905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7452360" y="4910328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Output f(x)</a:t>
            </a:r>
            <a:endParaRPr lang="en-US" sz="1300" dirty="0"/>
          </a:p>
        </p:txBody>
      </p:sp>
      <p:pic>
        <p:nvPicPr>
          <p:cNvPr id="23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5" name="Text 22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28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Protecting Logistic Regression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02920" y="141732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Two RSR identities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502920" y="1920240"/>
            <a:ext cx="5486400" cy="1005840"/>
          </a:xfrm>
          <a:prstGeom prst="roundRect">
            <a:avLst>
              <a:gd name="adj" fmla="val 5455"/>
            </a:avLst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85800" y="1965960"/>
            <a:ext cx="5212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 Inner product is linear: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wᵀ(x + r) − wᵀr = wᵀx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02920" y="3063240"/>
            <a:ext cx="5486400" cy="1371600"/>
          </a:xfrm>
          <a:prstGeom prst="roundRect">
            <a:avLst>
              <a:gd name="adj" fmla="val 4000"/>
            </a:avLst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85800" y="3108960"/>
            <a:ext cx="52120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2. Sigmoid has a multiplicative RSR:</a:t>
            </a:r>
            <a:endParaRPr lang="en-US" sz="1500" dirty="0"/>
          </a:p>
          <a:p>
            <a:pPr marL="0" indent="0">
              <a:buNone/>
            </a:pPr>
            <a:r>
              <a:rPr lang="en-US" sz="15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σ(a − b) =  σ(a)·(1 − σ(b))</a:t>
            </a:r>
            <a:endParaRPr lang="en-US" sz="1500" dirty="0"/>
          </a:p>
          <a:p>
            <a:pPr marL="0" indent="0">
              <a:buNone/>
            </a:pPr>
            <a:r>
              <a:rPr lang="en-US" sz="15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                ÷ [−2σ(a)σ(b) + σ(a) + σ(b)]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02920" y="4572000"/>
            <a:ext cx="54864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Recover σ(wᵀx + b) from σ(wᵀ(x+r)+b) and σ(wᵀr) — without ever computing the unprotected inner product.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400800" y="1417320"/>
            <a:ext cx="534924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583680" y="1554480"/>
            <a:ext cx="5029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Self-Correcting Logistic Regression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675120" y="210312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54F9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Repeat N times (N = ⌈log(1/β)⌉):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675120" y="260604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sample r ~ Uniform(−1, 1)ⁿ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675120" y="310896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p₁ ← σ(wᵀ(x+r) + b)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675120" y="361188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p₂ ← σ(wᵀr)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675120" y="411480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yᵢ ← rsrprop(p₁, p₂)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675120" y="461772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54F9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Return median(y₁ … y_N) as ŷ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675120" y="525780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Same fixed-point representation — drop-in replacement.</a:t>
            </a:r>
            <a:endParaRPr lang="en-US" sz="1200" dirty="0"/>
          </a:p>
        </p:txBody>
      </p:sp>
      <p:pic>
        <p:nvPicPr>
          <p:cNvPr id="18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0" name="Text 17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29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Fault Injection Attacks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40080" y="1691640"/>
            <a:ext cx="6858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Deliberate </a:t>
            </a:r>
            <a:r>
              <a:rPr lang="en-US" sz="18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transient perturbations</a:t>
            </a: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of computation or control flow.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40080" y="2560320"/>
            <a:ext cx="6858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800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Common techniques: </a:t>
            </a: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voltage glitching, EM pulses, clock glitches, lasers.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3429000"/>
            <a:ext cx="6858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Extensively studied for </a:t>
            </a:r>
            <a:r>
              <a:rPr lang="en-US" sz="18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cryptographic implementations</a:t>
            </a: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— but TinyML is largely unexplored.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80" y="4297680"/>
            <a:ext cx="6858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800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Goal: </a:t>
            </a: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find </a:t>
            </a:r>
            <a:r>
              <a:rPr lang="en-US" sz="1800" b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stealthy</a:t>
            </a:r>
            <a:r>
              <a:rPr lang="en-US" sz="1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faults — non-reset, attacker-controllable.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955280" y="169164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Fault Mechanisms in this Work</a:t>
            </a:r>
            <a:endParaRPr lang="en-US" sz="15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/>
        </p:nvGraphicFramePr>
        <p:xfrm>
          <a:off x="7955280" y="2103120"/>
          <a:ext cx="3657600" cy="31089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Mechanism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Effect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Voltage Glitch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VDD drop disrupts MCU computation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EM Pulse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Local transient currents corrupt state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i="1" dirty="0">
                          <a:solidFill>
                            <a:srgbClr val="595959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Clock Glitch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i="1" dirty="0">
                          <a:solidFill>
                            <a:srgbClr val="595959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Setup-time violations (out of scope)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300" i="1" dirty="0">
                          <a:solidFill>
                            <a:srgbClr val="595959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Laser</a:t>
                      </a:r>
                      <a:endParaRPr lang="en-US" sz="13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i="1" dirty="0">
                          <a:solidFill>
                            <a:srgbClr val="595959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Requires chip decapsulation</a:t>
                      </a:r>
                      <a:endParaRPr lang="en-US" sz="12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 6"/>
          <p:cNvSpPr/>
          <p:nvPr/>
        </p:nvSpPr>
        <p:spPr>
          <a:xfrm>
            <a:off x="7955280" y="534924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focus on </a:t>
            </a:r>
            <a:r>
              <a:rPr lang="en-US" sz="12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voltage glitching</a:t>
            </a:r>
            <a:r>
              <a:rPr lang="en-US" sz="12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and </a:t>
            </a:r>
            <a:r>
              <a:rPr lang="en-US" sz="12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 injection</a:t>
            </a:r>
            <a:r>
              <a:rPr lang="en-US" sz="12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— both practical for field attacks.</a:t>
            </a:r>
            <a:endParaRPr lang="en-US" sz="1200" dirty="0"/>
          </a:p>
        </p:txBody>
      </p:sp>
      <p:pic>
        <p:nvPicPr>
          <p:cNvPr id="10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2" name="Text 8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Matrix-Vector Multiply  &amp;  Convolution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1143000"/>
            <a:ext cx="11247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reduce to the same protected primitive — bilinearity does the work.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411480" y="1554480"/>
            <a:ext cx="5577840" cy="425196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11480" y="1554480"/>
            <a:ext cx="5577840" cy="502920"/>
          </a:xfrm>
          <a:prstGeom prst="rect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4360" y="1554480"/>
            <a:ext cx="5303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Matrix-Vector Multiplication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685800" y="2194560"/>
            <a:ext cx="5120640" cy="3474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Decompose both operands: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v = v_rand + v_pert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W = W_rand + W_pert</a:t>
            </a:r>
            <a:endParaRPr lang="en-US" sz="1400" dirty="0"/>
          </a:p>
          <a:p>
            <a:pPr marL="0" indent="0">
              <a:buNone/>
            </a:pPr>
            <a:r>
              <a:rPr lang="en-US" sz="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Bilinearity → 4 partial products: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vW = v_r·W_r + v_p·W_r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         + v_r·W_p + v_p·W_p</a:t>
            </a:r>
            <a:endParaRPr lang="en-US" sz="1400" dirty="0"/>
          </a:p>
          <a:p>
            <a:pPr marL="0" indent="0">
              <a:buNone/>
            </a:pPr>
            <a:r>
              <a:rPr lang="en-US" sz="8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Repeat T = 5 times with fresh randomness; </a:t>
            </a:r>
            <a:r>
              <a:rPr lang="en-US" sz="1400" b="1" dirty="0">
                <a:solidFill>
                  <a:srgbClr val="5482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elementwise median </a:t>
            </a: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filters out faulted entries.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263640" y="1554480"/>
            <a:ext cx="5486400" cy="4251960"/>
          </a:xfrm>
          <a:prstGeom prst="rect">
            <a:avLst/>
          </a:prstGeom>
          <a:solidFill>
            <a:srgbClr val="FFFFFF"/>
          </a:solidFill>
          <a:ln w="1905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263640" y="1554480"/>
            <a:ext cx="5486400" cy="502920"/>
          </a:xfrm>
          <a:prstGeom prst="rect">
            <a:avLst/>
          </a:prstGeom>
          <a:solidFill>
            <a:srgbClr val="548235"/>
          </a:solidFill>
          <a:ln w="1270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446520" y="1554480"/>
            <a:ext cx="5212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Convolution  (via im2col)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6537960" y="2194560"/>
            <a:ext cx="5029200" cy="3474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Convolution = sequence of vector-matrix products:</a:t>
            </a:r>
            <a:endParaRPr lang="en-US" sz="1400" dirty="0"/>
          </a:p>
          <a:p>
            <a:pPr marL="0" indent="0">
              <a:buNone/>
            </a:pPr>
            <a:r>
              <a:rPr lang="en-US" sz="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Each </a:t>
            </a: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spatial patch </a:t>
            </a: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→ flattened vector A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Each </a:t>
            </a: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output channel </a:t>
            </a: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→ weight column B</a:t>
            </a:r>
            <a:endParaRPr lang="en-US" sz="1400" dirty="0"/>
          </a:p>
          <a:p>
            <a:pPr marL="0" indent="0">
              <a:buNone/>
            </a:pPr>
            <a:r>
              <a:rPr lang="en-US" sz="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Apply same RSR decomposition: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 A = A_r + A_p,   B = B_r + B_p</a:t>
            </a:r>
            <a:endParaRPr lang="en-US" sz="1400" dirty="0"/>
          </a:p>
          <a:p>
            <a:pPr marL="0" indent="0">
              <a:buNone/>
            </a:pPr>
            <a:r>
              <a:rPr lang="en-US" sz="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Reuses the protected vec-mat primitive — no architecture changes.</a:t>
            </a:r>
            <a:endParaRPr lang="en-US" sz="1400" dirty="0"/>
          </a:p>
        </p:txBody>
      </p:sp>
      <p:pic>
        <p:nvPicPr>
          <p:cNvPr id="12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4" name="Text 11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30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Protection: Effectiveness  &amp;  Overhead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11480" y="141732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Accuracy: Baseline / Faulted / Protected</a:t>
            </a:r>
            <a:endParaRPr lang="en-US" sz="1700" dirty="0"/>
          </a:p>
        </p:txBody>
      </p:sp>
      <p:graphicFrame>
        <p:nvGraphicFramePr>
          <p:cNvPr id="32" name="Table 0"/>
          <p:cNvGraphicFramePr>
            <a:graphicFrameLocks noGrp="1"/>
          </p:cNvGraphicFramePr>
          <p:nvPr/>
        </p:nvGraphicFramePr>
        <p:xfrm>
          <a:off x="411480" y="1874520"/>
          <a:ext cx="5943600" cy="274320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Model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Baseline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Faulted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Protected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F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FastGRNN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548235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98.83%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15.4 – 98.8%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54F9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98.75%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Logistic Reg.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548235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85.19%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77.9 – 85.2%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54F9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85.24%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Wake Word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548235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87.38%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81.1 – 91.2%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54F9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87.36%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TinyCNN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548235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99.07%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9.7 – 98.4%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154F90"/>
                          </a:solidFill>
                          <a:latin typeface="Roboto" pitchFamily="34" charset="0"/>
                          <a:ea typeface="Roboto" pitchFamily="34" charset="-122"/>
                          <a:cs typeface="Roboto" pitchFamily="34" charset="-120"/>
                        </a:rPr>
                        <a:t>98.80%</a:t>
                      </a:r>
                      <a:endParaRPr lang="en-US" sz="1400" dirty="0">
                        <a:latin typeface="Roboto" charset="0"/>
                        <a:ea typeface="Roboto" charset="0"/>
                        <a:cs typeface="Robot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411480" y="4754880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Protected accuracy &lt; 1% drop from baseline across all 4 models.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675120" y="141732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Runtime Overhead</a:t>
            </a:r>
            <a:endParaRPr lang="en-US" sz="1700" dirty="0"/>
          </a:p>
        </p:txBody>
      </p:sp>
      <p:graphicFrame>
        <p:nvGraphicFramePr>
          <p:cNvPr id="7" name="Chart 0"/>
          <p:cNvGraphicFramePr/>
          <p:nvPr/>
        </p:nvGraphicFramePr>
        <p:xfrm>
          <a:off x="6675120" y="1874520"/>
          <a:ext cx="50292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4"/>
          <p:cNvSpPr/>
          <p:nvPr/>
        </p:nvSpPr>
        <p:spPr>
          <a:xfrm>
            <a:off x="6675120" y="48920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FastGRNN's overhead reflects RSR cost compounding across recurrent timesteps.</a:t>
            </a:r>
            <a:endParaRPr lang="en-US" sz="1200" dirty="0"/>
          </a:p>
        </p:txBody>
      </p:sp>
      <p:sp>
        <p:nvSpPr>
          <p:cNvPr id="9" name="Shape 5"/>
          <p:cNvSpPr/>
          <p:nvPr/>
        </p:nvSpPr>
        <p:spPr>
          <a:xfrm>
            <a:off x="457200" y="5760720"/>
            <a:ext cx="11247120" cy="502920"/>
          </a:xfrm>
          <a:prstGeom prst="roundRect">
            <a:avLst>
              <a:gd name="adj" fmla="val 10909"/>
            </a:avLst>
          </a:prstGeom>
          <a:solidFill>
            <a:srgbClr val="FFF8DC"/>
          </a:solidFill>
          <a:ln w="9525">
            <a:solidFill>
              <a:srgbClr val="B886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457200" y="5760720"/>
            <a:ext cx="11247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Bottom line: </a:t>
            </a:r>
            <a:r>
              <a:rPr lang="en-US" sz="1400" b="1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RSR </a:t>
            </a:r>
            <a:r>
              <a:rPr lang="en-US" sz="1400" b="1" i="1" dirty="0">
                <a:solidFill>
                  <a:srgbClr val="5482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fully recovers accuracy under attack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with overhead within typical embedded budgets for security-sensitive deployments.</a:t>
            </a:r>
            <a:endParaRPr lang="en-US" sz="1400" dirty="0"/>
          </a:p>
        </p:txBody>
      </p:sp>
      <p:pic>
        <p:nvPicPr>
          <p:cNvPr id="11" name="Image 0" descr="/home/claude/sanjay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3" name="Text 8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31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Graphic spid="7" grpId="0">
        <p:bldAsOne/>
      </p:bldGraphic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Limitations &amp; Future Directions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1124712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128016" cy="960120"/>
          </a:xfrm>
          <a:prstGeom prst="rect">
            <a:avLst/>
          </a:prstGeom>
          <a:solidFill>
            <a:srgbClr val="ED7D31"/>
          </a:solidFill>
          <a:ln w="1270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150876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ED7D3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RSR protects transient computation faults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31520" y="187452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 does not guarantee recovery from persistent architectural state corruption (Probe Position 2 EM regime — corrupted SRAM/registers across inferences).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457200" y="2514600"/>
            <a:ext cx="1124712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57200" y="2514600"/>
            <a:ext cx="128016" cy="960120"/>
          </a:xfrm>
          <a:prstGeom prst="rect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31520" y="260604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Persistent faults need complementary defenses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31520" y="297180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Canaries, checksums on model state, and periodic state-integrity checks remain necessary for full coverage.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611880"/>
            <a:ext cx="1124712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457200" y="3611880"/>
            <a:ext cx="128016" cy="960120"/>
          </a:xfrm>
          <a:prstGeom prst="rect">
            <a:avLst/>
          </a:prstGeom>
          <a:solidFill>
            <a:srgbClr val="2E75B6"/>
          </a:solidFill>
          <a:ln w="1270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31520" y="370332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E75B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Multiple MCU evaluation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731520" y="406908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Two MCU families covered (STM32 and SAM4S). Broader silicon (RISC-V, vendor-specific accelerators) and more complex TinyML models remain to be evaluated.</a:t>
            </a:r>
            <a:endParaRPr lang="en-US" sz="1350" dirty="0"/>
          </a:p>
        </p:txBody>
      </p:sp>
      <p:sp>
        <p:nvSpPr>
          <p:cNvPr id="15" name="Shape 13"/>
          <p:cNvSpPr/>
          <p:nvPr/>
        </p:nvSpPr>
        <p:spPr>
          <a:xfrm>
            <a:off x="457200" y="4709160"/>
            <a:ext cx="1124712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457200" y="4709160"/>
            <a:ext cx="128016" cy="960120"/>
          </a:xfrm>
          <a:prstGeom prst="rect">
            <a:avLst/>
          </a:prstGeom>
          <a:solidFill>
            <a:srgbClr val="548235"/>
          </a:solidFill>
          <a:ln w="1270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731520" y="4800600"/>
            <a:ext cx="10881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5482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Beyond inference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731520" y="516636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On-device fine-tuning and federated TinyML create new attack surfaces our threat model does not yet address.</a:t>
            </a:r>
            <a:endParaRPr lang="en-US" sz="1350" dirty="0"/>
          </a:p>
        </p:txBody>
      </p:sp>
      <p:pic>
        <p:nvPicPr>
          <p:cNvPr id="19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1" name="Text 18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32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uild="allAtOnce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allAtOnce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Summary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94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94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371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Systematic fault injection on TinyML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evaluation across 4 TinyML models (FastGRNN, TinyCNN, Logistic Reg., Wake Word) under voltage glitching and EM injection on two MCU platforms.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5440680" cy="1920240"/>
          </a:xfrm>
          <a:prstGeom prst="rect">
            <a:avLst/>
          </a:prstGeom>
          <a:solidFill>
            <a:srgbClr val="FAFAFA"/>
          </a:solidFill>
          <a:ln w="9525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309360" y="1554480"/>
            <a:ext cx="594360" cy="594360"/>
          </a:xfrm>
          <a:prstGeom prst="ellipse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309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457200" y="3611880"/>
            <a:ext cx="5440680" cy="1920240"/>
          </a:xfrm>
          <a:prstGeom prst="rect">
            <a:avLst/>
          </a:prstGeom>
          <a:solidFill>
            <a:srgbClr val="FAFAFA"/>
          </a:solidFill>
          <a:ln w="9525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94360" y="3749040"/>
            <a:ext cx="594360" cy="594360"/>
          </a:xfrm>
          <a:prstGeom prst="ellipse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94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Shape 12"/>
          <p:cNvSpPr/>
          <p:nvPr/>
        </p:nvSpPr>
        <p:spPr>
          <a:xfrm>
            <a:off x="6172200" y="3611880"/>
            <a:ext cx="5440680" cy="1920240"/>
          </a:xfrm>
          <a:prstGeom prst="rect">
            <a:avLst/>
          </a:prstGeom>
          <a:solidFill>
            <a:srgbClr val="FAFAFA"/>
          </a:solidFill>
          <a:ln w="9525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309360" y="3749040"/>
            <a:ext cx="594360" cy="594360"/>
          </a:xfrm>
          <a:prstGeom prst="ellipse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309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2600" dirty="0"/>
          </a:p>
        </p:txBody>
      </p:sp>
      <p:pic>
        <p:nvPicPr>
          <p:cNvPr id="17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9" name="Text 16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33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Summary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94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94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371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Systematic fault injection on TinyML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evaluation across 4 TinyML models (FastGRNN, TinyCNN, Logistic Reg., Wake Word) under voltage glitching and EM injection on two MCU platforms.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309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309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086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Stealthy, attacker-controlled faults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00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Carefully tuned glitches force fixed-label outputs (e.g., TinyCNN → 9.7%) — not just random errors. EM produces persistent state corruption at certain probe positions.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457200" y="3611880"/>
            <a:ext cx="5440680" cy="1920240"/>
          </a:xfrm>
          <a:prstGeom prst="rect">
            <a:avLst/>
          </a:prstGeom>
          <a:solidFill>
            <a:srgbClr val="FAFAFA"/>
          </a:solidFill>
          <a:ln w="9525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94360" y="3749040"/>
            <a:ext cx="594360" cy="594360"/>
          </a:xfrm>
          <a:prstGeom prst="ellipse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4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600" dirty="0"/>
          </a:p>
        </p:txBody>
      </p:sp>
      <p:sp>
        <p:nvSpPr>
          <p:cNvPr id="16" name="Shape 14"/>
          <p:cNvSpPr/>
          <p:nvPr/>
        </p:nvSpPr>
        <p:spPr>
          <a:xfrm>
            <a:off x="6172200" y="3611880"/>
            <a:ext cx="5440680" cy="1920240"/>
          </a:xfrm>
          <a:prstGeom prst="rect">
            <a:avLst/>
          </a:prstGeom>
          <a:solidFill>
            <a:srgbClr val="FAFAFA"/>
          </a:solidFill>
          <a:ln w="9525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309360" y="3749040"/>
            <a:ext cx="594360" cy="594360"/>
          </a:xfrm>
          <a:prstGeom prst="ellipse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309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2600" dirty="0"/>
          </a:p>
        </p:txBody>
      </p:sp>
      <p:pic>
        <p:nvPicPr>
          <p:cNvPr id="19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1" name="Text 18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34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Summary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94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94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371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Systematic fault injection on TinyML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evaluation across 4 TinyML models (FastGRNN, TinyCNN, Logistic Reg., Wake Word) under voltage glitching and EM injection on two MCU platforms.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309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309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086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Stealthy, attacker-controlled faults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00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Carefully tuned glitches force fixed-label outputs (e.g., TinyCNN → 9.7%) — not just random errors. EM produces persistent state corruption at certain probe positions.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457200" y="361188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94360" y="374904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4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1371600" y="379476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Intermediate-value fault analysis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85800" y="438912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Recording layer outputs reveals: corruption is common, but only early-ROI bit-flips on wide spans of activations actually flip the final argmax.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6172200" y="3611880"/>
            <a:ext cx="5440680" cy="1920240"/>
          </a:xfrm>
          <a:prstGeom prst="rect">
            <a:avLst/>
          </a:prstGeom>
          <a:solidFill>
            <a:srgbClr val="FAFAFA"/>
          </a:solidFill>
          <a:ln w="9525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309360" y="3749040"/>
            <a:ext cx="594360" cy="594360"/>
          </a:xfrm>
          <a:prstGeom prst="ellipse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309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2600" dirty="0"/>
          </a:p>
        </p:txBody>
      </p:sp>
      <p:pic>
        <p:nvPicPr>
          <p:cNvPr id="21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3" name="Text 20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35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Summary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94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94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371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Systematic fault injection on TinyML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evaluation across 4 TinyML models (FastGRNN, TinyCNN, Logistic Reg., Wake Word) under voltage glitching and EM injection on two MCU platforms.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309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309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086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Stealthy, attacker-controlled faults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00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Carefully tuned glitches force fixed-label outputs (e.g., TinyCNN → 9.7%) — not just random errors. EM produces persistent state corruption at certain probe positions.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457200" y="361188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94360" y="374904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4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1371600" y="379476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Intermediate-value fault analysis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85800" y="438912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Recording layer outputs reveals: corruption is common, but only early-ROI bit-flips on wide spans of activations actually flip the final argmax.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6172200" y="361188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309360" y="374904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309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7086600" y="379476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RSR-based protections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400800" y="438912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Randomized self-reduction + median voting recovers baseline accuracy (&lt; 1% drop) at modest overhead — 1.6× to 34× depending on model structure.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457200" y="576072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Code &amp; artifacts: </a:t>
            </a:r>
            <a:r>
              <a:rPr lang="en-US" sz="1500" b="1" i="1" u="sng" dirty="0">
                <a:solidFill>
                  <a:srgbClr val="154F90"/>
                </a:solidFill>
                <a:uFill>
                  <a:solidFill>
                    <a:srgbClr val="154F90"/>
                  </a:solidFill>
                </a:uFill>
                <a:latin typeface="Roboto" pitchFamily="34" charset="0"/>
                <a:ea typeface="Roboto" pitchFamily="34" charset="-122"/>
                <a:cs typeface="Roboto" pitchFamily="34" charset="-120"/>
              </a:rPr>
              <a:t>github.com/caslab-code/ml-fault-attacks-on-tinyml</a:t>
            </a:r>
            <a:endParaRPr lang="en-US" sz="1500" dirty="0"/>
          </a:p>
        </p:txBody>
      </p:sp>
      <p:pic>
        <p:nvPicPr>
          <p:cNvPr id="24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6" name="Text 23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36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02920"/>
            <a:ext cx="11247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0000">
                    <a:alpha val="5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Fault Injection Attacks and Countermeasures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b="1" dirty="0">
                <a:solidFill>
                  <a:srgbClr val="154F90">
                    <a:alpha val="5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 TinyML Algorithms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2011680"/>
            <a:ext cx="1124712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Thank you!</a:t>
            </a:r>
            <a:endParaRPr lang="en-US" sz="9600" dirty="0"/>
          </a:p>
        </p:txBody>
      </p:sp>
      <p:sp>
        <p:nvSpPr>
          <p:cNvPr id="4" name="Text 2"/>
          <p:cNvSpPr/>
          <p:nvPr/>
        </p:nvSpPr>
        <p:spPr>
          <a:xfrm>
            <a:off x="457200" y="4263390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Questions?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457200" y="500634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Code:  </a:t>
            </a: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github.com/caslab-code/ml-fault-attacks-on-tinyml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57200" y="6217920"/>
            <a:ext cx="11247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Supported by NSF (CCF-2245344, CCF-2153748, CNS-2442993), CCI, AFOSR (FA9550-22-1-0548).</a:t>
            </a:r>
            <a:endParaRPr lang="en-US" sz="1100" dirty="0"/>
          </a:p>
        </p:txBody>
      </p:sp>
      <p:pic>
        <p:nvPicPr>
          <p:cNvPr id="8" name="Image 1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37</a:t>
            </a:r>
            <a:endParaRPr lang="en-US" sz="1200" dirty="0"/>
          </a:p>
        </p:txBody>
      </p:sp>
      <p:pic>
        <p:nvPicPr>
          <p:cNvPr id="11" name="Image 0" descr="/home/claude/sanjay_logo.png">
            <a:extLst>
              <a:ext uri="{FF2B5EF4-FFF2-40B4-BE49-F238E27FC236}">
                <a16:creationId xmlns:a16="http://schemas.microsoft.com/office/drawing/2014/main" id="{E8512C21-A182-A10F-D589-B2941A087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567" y="1478876"/>
            <a:ext cx="1463040" cy="1463040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ADD16130-8055-1ADF-4432-2807C1F98E77}"/>
              </a:ext>
            </a:extLst>
          </p:cNvPr>
          <p:cNvSpPr/>
          <p:nvPr/>
        </p:nvSpPr>
        <p:spPr>
          <a:xfrm>
            <a:off x="472440" y="3640455"/>
            <a:ext cx="112471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4"/>
              </a:rPr>
              <a:t>anthony.etim@yale.edu</a:t>
            </a:r>
            <a:r>
              <a:rPr lang="en-US" sz="28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28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5"/>
              </a:rPr>
              <a:t>nsrilalith@vt.edu,</a:t>
            </a:r>
            <a:r>
              <a:rPr lang="en-US" sz="28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8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/>
              </a:rPr>
              <a:t>aubtinr@vt.edu</a:t>
            </a:r>
            <a:endParaRPr lang="en-US" sz="2800" dirty="0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84048" y="310896"/>
            <a:ext cx="11400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Backup: Why FastGRNN Has the Highest Protection Overhead</a:t>
            </a:r>
            <a:endParaRPr lang="en-US" sz="2800" dirty="0"/>
          </a:p>
        </p:txBody>
      </p:sp>
      <p:sp>
        <p:nvSpPr>
          <p:cNvPr id="3" name="Subtitle"/>
          <p:cNvSpPr/>
          <p:nvPr/>
        </p:nvSpPr>
        <p:spPr>
          <a:xfrm>
            <a:off x="457200" y="1100000"/>
            <a:ext cx="11247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Only the matVecs are protected — but they live inside the recurrent loop, so RSR cost is paid every timestep.</a:t>
            </a:r>
            <a:endParaRPr lang="en-US" sz="1500" dirty="0"/>
          </a:p>
        </p:txBody>
      </p:sp>
      <p:sp>
        <p:nvSpPr>
          <p:cNvPr id="4" name="LeftCardBody"/>
          <p:cNvSpPr/>
          <p:nvPr/>
        </p:nvSpPr>
        <p:spPr>
          <a:xfrm>
            <a:off x="411480" y="1500000"/>
            <a:ext cx="6800000" cy="422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LeftCardHeader"/>
          <p:cNvSpPr/>
          <p:nvPr/>
        </p:nvSpPr>
        <p:spPr>
          <a:xfrm>
            <a:off x="411480" y="1500000"/>
            <a:ext cx="6800000" cy="450000"/>
          </a:xfrm>
          <a:prstGeom prst="rect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LeftCardHeaderText"/>
          <p:cNvSpPr/>
          <p:nvPr/>
        </p:nvSpPr>
        <p:spPr>
          <a:xfrm>
            <a:off x="594360" y="1500000"/>
            <a:ext cx="6500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Protected FastGRNN Cell — Pseudocode</a:t>
            </a:r>
            <a:endParaRPr lang="en-US" sz="1700" dirty="0"/>
          </a:p>
        </p:txBody>
      </p:sp>
      <p:sp>
        <p:nvSpPr>
          <p:cNvPr id="7" name="Pseudocode"/>
          <p:cNvSpPr/>
          <p:nvPr/>
        </p:nvSpPr>
        <p:spPr>
          <a:xfrm>
            <a:off x="540000" y="2030000"/>
            <a:ext cx="6600000" cy="36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t = 0 to T_steps−1:</a:t>
            </a:r>
            <a:r>
              <a:rPr lang="en-US" sz="1200" i="1" dirty="0">
                <a:solidFill>
                  <a:srgbClr val="C00000"/>
                </a:solidFill>
                <a:latin typeface="Roboto" pitchFamily="34" charset="0"/>
                <a:cs typeface="Roboto" pitchFamily="34" charset="-120"/>
              </a:rPr>
              <a:t>     ← recurrent loop, T_steps = 16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normalize_input(x[t])</a:t>
            </a:r>
            <a:endParaRPr lang="en-US" sz="1300" dirty="0"/>
          </a:p>
          <a:p>
            <a:pPr marL="0" indent="0">
              <a:buNone/>
            </a:pPr>
            <a:r>
              <a:rPr lang="en-US" sz="600" dirty="0">
                <a:latin typeface="Consolas" panose="020B0609020204030204" pitchFamily="49" charset="0"/>
              </a:rPr>
              <a:t> </a:t>
            </a:r>
            <a:endParaRPr lang="en-US" sz="600" dirty="0"/>
          </a:p>
          <a:p>
            <a:pPr marL="0" indent="0">
              <a:buNone/>
            </a:pPr>
            <a:r>
              <a:rPr lang="en-US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protectedmatVec(W1, x_norm)</a:t>
            </a:r>
            <a:r>
              <a:rPr lang="en-US" sz="1200" i="1" dirty="0">
                <a:solidFill>
                  <a:srgbClr val="C00000"/>
                </a:solidFill>
                <a:latin typeface="Roboto" pitchFamily="34" charset="0"/>
              </a:rPr>
              <a:t>  ← T=5 RSR variants + median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protectedmatVec(W2, ·)</a:t>
            </a:r>
            <a:r>
              <a:rPr lang="en-US" sz="1200" i="1" dirty="0">
                <a:solidFill>
                  <a:srgbClr val="C00000"/>
                </a:solidFill>
                <a:latin typeface="Roboto" pitchFamily="34" charset="0"/>
              </a:rPr>
              <a:t>         ← T=5 RSR variants + median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protectedmatVec(U1, h)</a:t>
            </a:r>
            <a:r>
              <a:rPr lang="en-US" sz="1200" i="1" dirty="0">
                <a:solidFill>
                  <a:srgbClr val="C00000"/>
                </a:solidFill>
                <a:latin typeface="Roboto" pitchFamily="34" charset="0"/>
              </a:rPr>
              <a:t>      ← T=5 RSR variants + median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protectedmatVec(U2, ·)</a:t>
            </a:r>
            <a:r>
              <a:rPr lang="en-US" sz="1200" i="1" dirty="0">
                <a:solidFill>
                  <a:srgbClr val="C00000"/>
                </a:solidFill>
                <a:latin typeface="Roboto" pitchFamily="34" charset="0"/>
              </a:rPr>
              <a:t>         ← T=5 RSR variants + median</a:t>
            </a:r>
            <a:endParaRPr lang="en-US" sz="1300" dirty="0"/>
          </a:p>
          <a:p>
            <a:pPr marL="0" indent="0">
              <a:buNone/>
            </a:pPr>
            <a:r>
              <a:rPr lang="en-US" sz="600" dirty="0">
                <a:latin typeface="Consolas" panose="020B0609020204030204" pitchFamily="49" charset="0"/>
              </a:rPr>
              <a:t> </a:t>
            </a:r>
            <a:endParaRPr lang="en-US" sz="600" dirty="0"/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i = 0 to hiddenDims−1: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gate   = sigmoid(z[i] + Bg[i])</a:t>
            </a:r>
            <a:r>
              <a:rPr lang="en-US" sz="1200" i="1" dirty="0">
                <a:solidFill>
                  <a:srgbClr val="595959"/>
                </a:solidFill>
                <a:latin typeface="Roboto" pitchFamily="34" charset="0"/>
              </a:rPr>
              <a:t>    (unprotected)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update = tanh   (z[i] + Bh[i])</a:t>
            </a:r>
            <a:r>
              <a:rPr lang="en-US" sz="1200" i="1" dirty="0">
                <a:solidFill>
                  <a:srgbClr val="595959"/>
                </a:solidFill>
                <a:latin typeface="Roboto" pitchFamily="34" charset="0"/>
              </a:rPr>
              <a:t>    (unprotected)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h[i] = gate·h[i] + (ζ(1−gate)+ν)·update</a:t>
            </a:r>
            <a:endParaRPr lang="en-US" sz="1300" dirty="0"/>
          </a:p>
          <a:p>
            <a:pPr marL="0" indent="0">
              <a:buNone/>
            </a:pPr>
            <a:r>
              <a:rPr lang="en-US" sz="800" dirty="0">
                <a:latin typeface="Consolas" panose="020B0609020204030204" pitchFamily="49" charset="0"/>
              </a:rPr>
              <a:t> </a:t>
            </a:r>
            <a:endParaRPr lang="en-US" sz="800" dirty="0"/>
          </a:p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Roboto" pitchFamily="34" charset="0"/>
              </a:rPr>
              <a:t>Red = the only RSR-protected operations. The activations and hidden-state update are left untouched.</a:t>
            </a:r>
            <a:endParaRPr lang="en-US" sz="1100" dirty="0"/>
          </a:p>
        </p:txBody>
      </p:sp>
      <p:sp>
        <p:nvSpPr>
          <p:cNvPr id="8" name="RightCardBody"/>
          <p:cNvSpPr/>
          <p:nvPr/>
        </p:nvSpPr>
        <p:spPr>
          <a:xfrm>
            <a:off x="7330000" y="1500000"/>
            <a:ext cx="4470000" cy="422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C55A1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RightCardHeader"/>
          <p:cNvSpPr/>
          <p:nvPr/>
        </p:nvSpPr>
        <p:spPr>
          <a:xfrm>
            <a:off x="7330000" y="1500000"/>
            <a:ext cx="4470000" cy="450000"/>
          </a:xfrm>
          <a:prstGeom prst="rect">
            <a:avLst/>
          </a:prstGeom>
          <a:solidFill>
            <a:srgbClr val="C55A11"/>
          </a:solidFill>
          <a:ln w="12700">
            <a:solidFill>
              <a:srgbClr val="C55A1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ightCardHeaderText"/>
          <p:cNvSpPr/>
          <p:nvPr/>
        </p:nvSpPr>
        <p:spPr>
          <a:xfrm>
            <a:off x="7510000" y="1500000"/>
            <a:ext cx="4200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the Cost Compounds</a:t>
            </a:r>
            <a:endParaRPr lang="en-US" sz="1700" dirty="0"/>
          </a:p>
        </p:txBody>
      </p:sp>
      <p:sp>
        <p:nvSpPr>
          <p:cNvPr id="11" name="RightBody"/>
          <p:cNvSpPr/>
          <p:nvPr/>
        </p:nvSpPr>
        <p:spPr>
          <a:xfrm>
            <a:off x="7480000" y="2030000"/>
            <a:ext cx="4170000" cy="36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b="1" dirty="0">
                <a:solidFill>
                  <a:srgbClr val="C55A11"/>
                </a:solidFill>
                <a:latin typeface="Roboto" pitchFamily="34" charset="0"/>
              </a:rPr>
              <a:t>matVec dominates the inference cost</a:t>
            </a:r>
            <a:endParaRPr lang="en-US" sz="1300" dirty="0"/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</a:rPr>
              <a:t>Almost all FLOPs in the cell live in the four low-rank multiplies (W1, W2, U1, U2) — protecting them is enough to dominate the runtime.</a:t>
            </a:r>
            <a:endParaRPr lang="en-US" sz="1200" dirty="0"/>
          </a:p>
          <a:p>
            <a:pPr marL="0" indent="0">
              <a:buNone/>
            </a:pPr>
            <a:r>
              <a:rPr lang="en-US" sz="500" dirty="0">
                <a:latin typeface="Roboto" pitchFamily="34" charset="0"/>
              </a:rPr>
              <a:t> </a:t>
            </a:r>
            <a:endParaRPr lang="en-US" sz="500" dirty="0"/>
          </a:p>
          <a:p>
            <a:pPr marL="0" indent="0">
              <a:buNone/>
            </a:pPr>
            <a:r>
              <a:rPr lang="en-US" sz="1300" b="1" dirty="0">
                <a:solidFill>
                  <a:srgbClr val="C55A11"/>
                </a:solidFill>
                <a:latin typeface="Roboto" pitchFamily="34" charset="0"/>
              </a:rPr>
              <a:t>Each protectedmatVec ≈ 4·T_rsr → ~20×</a:t>
            </a:r>
            <a:endParaRPr lang="en-US" sz="1300" dirty="0"/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</a:rPr>
              <a:t>One matVec → 4 partial products × T=5 RSR repeats + elementwise median (T_steps cancels in the ratio).</a:t>
            </a:r>
            <a:endParaRPr lang="en-US" sz="1200" dirty="0"/>
          </a:p>
          <a:p>
            <a:pPr marL="0" indent="0">
              <a:buNone/>
            </a:pPr>
            <a:r>
              <a:rPr lang="en-US" sz="500" dirty="0">
                <a:latin typeface="Roboto" pitchFamily="34" charset="0"/>
              </a:rPr>
              <a:t> </a:t>
            </a:r>
            <a:endParaRPr lang="en-US" sz="500" dirty="0"/>
          </a:p>
          <a:p>
            <a:pPr marL="0" indent="0">
              <a:buNone/>
            </a:pPr>
            <a:r>
              <a:rPr lang="en-US" sz="1300" b="1" dirty="0">
                <a:solidFill>
                  <a:srgbClr val="C55A11"/>
                </a:solidFill>
                <a:latin typeface="Roboto" pitchFamily="34" charset="0"/>
              </a:rPr>
              <a:t>Tight recurrent loop hurts amortization</a:t>
            </a:r>
            <a:endParaRPr lang="en-US" sz="1300" dirty="0"/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</a:rPr>
              <a:t>4 small low-rank matVecs × 16 timesteps = 64 protected calls per inference. Per-call costs (RNG, median scan, buffer setup) don't amortize and push the ratio past the 20× per-call multiplier.</a:t>
            </a:r>
            <a:endParaRPr lang="en-US" sz="1200" dirty="0"/>
          </a:p>
          <a:p>
            <a:pPr marL="0" indent="0">
              <a:buNone/>
            </a:pPr>
            <a:r>
              <a:rPr lang="en-US" sz="500" dirty="0">
                <a:latin typeface="Roboto" pitchFamily="34" charset="0"/>
              </a:rPr>
              <a:t> </a:t>
            </a:r>
            <a:endParaRPr lang="en-US" sz="500" dirty="0"/>
          </a:p>
          <a:p>
            <a:pPr marL="0" indent="0">
              <a:buNone/>
            </a:pPr>
            <a:r>
              <a:rPr lang="en-US" sz="1300" b="1" dirty="0">
                <a:solidFill>
                  <a:srgbClr val="C55A11"/>
                </a:solidFill>
                <a:latin typeface="Roboto" pitchFamily="34" charset="0"/>
              </a:rPr>
              <a:t>Net effect</a:t>
            </a:r>
            <a:endParaRPr lang="en-US" sz="1300" dirty="0"/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Roboto" pitchFamily="34" charset="0"/>
              </a:rPr>
              <a:t>~20× per call, plus per-call setup amplification → </a:t>
            </a:r>
            <a:r>
              <a:rPr lang="en-US" sz="1200" b="1" dirty="0">
                <a:solidFill>
                  <a:srgbClr val="C00000"/>
                </a:solidFill>
                <a:latin typeface="Roboto" pitchFamily="34" charset="0"/>
              </a:rPr>
              <a:t>34×</a:t>
            </a:r>
            <a:r>
              <a:rPr lang="en-US" sz="1200" dirty="0">
                <a:solidFill>
                  <a:srgbClr val="000000"/>
                </a:solidFill>
                <a:latin typeface="Roboto" pitchFamily="34" charset="0"/>
              </a:rPr>
              <a:t> measured. One-shot models: matVec is a smaller share of total inference, so net overhead is just 1.6–9×.</a:t>
            </a:r>
            <a:endParaRPr lang="en-US" sz="1200" dirty="0"/>
          </a:p>
        </p:txBody>
      </p:sp>
      <p:sp>
        <p:nvSpPr>
          <p:cNvPr id="12" name="Takeaway"/>
          <p:cNvSpPr/>
          <p:nvPr/>
        </p:nvSpPr>
        <p:spPr>
          <a:xfrm>
            <a:off x="411480" y="5800000"/>
            <a:ext cx="11400000" cy="430000"/>
          </a:xfrm>
          <a:prstGeom prst="rect">
            <a:avLst/>
          </a:prstGeom>
          <a:solidFill>
            <a:srgbClr val="FFF2CC"/>
          </a:solidFill>
          <a:ln w="9525">
            <a:solidFill>
              <a:srgbClr val="BF9000"/>
            </a:solidFill>
          </a:ln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54F90"/>
                </a:solidFill>
                <a:latin typeface="Roboto" pitchFamily="34" charset="0"/>
              </a:rPr>
              <a:t>Bottom line: 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</a:rPr>
              <a:t>each protectedmatVec is </a:t>
            </a:r>
            <a:r>
              <a:rPr lang="en-US" sz="1400" b="1" i="1" dirty="0">
                <a:solidFill>
                  <a:srgbClr val="C00000"/>
                </a:solidFill>
                <a:latin typeface="Roboto" pitchFamily="34" charset="0"/>
              </a:rPr>
              <a:t>~20×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</a:rPr>
              <a:t> a regular matVec, and FastGRNN spends nearly all of inference inside 4 × 16 = 64 such calls — small low-rank matVecs amplify per-call overhead to ~34×.</a:t>
            </a:r>
            <a:endParaRPr lang="en-US" sz="1400" dirty="0"/>
          </a:p>
        </p:txBody>
      </p:sp>
      <p:pic>
        <p:nvPicPr>
          <p:cNvPr id="13" name="Logo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14" name="FooterText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</a:rPr>
              <a:t>https://anthonyedemetim.com/</a:t>
            </a:r>
            <a:endParaRPr lang="en-US" sz="800" dirty="0"/>
          </a:p>
        </p:txBody>
      </p:sp>
      <p:sp>
        <p:nvSpPr>
          <p:cNvPr id="15" name="PageNum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</a:rPr>
              <a:t>38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Threat Model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502920" y="1417320"/>
            <a:ext cx="5349240" cy="4114800"/>
          </a:xfrm>
          <a:prstGeom prst="roundRect">
            <a:avLst>
              <a:gd name="adj" fmla="val 1778"/>
            </a:avLst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600200"/>
            <a:ext cx="502920" cy="5029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1600" y="160020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Adversary Capabilities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77240" y="233172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Physical access 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the device (IoT nodes, robots, edge sensors).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77240" y="310896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Knows the </a:t>
            </a:r>
            <a:r>
              <a:rPr lang="en-US" sz="1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TinyML model &amp; firmware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77240" y="374904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Can inject </a:t>
            </a:r>
            <a:r>
              <a:rPr lang="en-US" sz="1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voltage glitches or EM pulses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synchronized with inference.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77240" y="457200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Controls glitch </a:t>
            </a:r>
            <a:r>
              <a:rPr lang="en-US" sz="16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timing, duration, voltage / pulse amplitude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355080" y="1417320"/>
            <a:ext cx="5349240" cy="4114800"/>
          </a:xfrm>
          <a:prstGeom prst="roundRect">
            <a:avLst>
              <a:gd name="adj" fmla="val 1778"/>
            </a:avLst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0" y="1600200"/>
            <a:ext cx="502920" cy="50292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223760" y="1600200"/>
            <a:ext cx="4343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 of Scope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6629400" y="233172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Modifying or retraining the model.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629400" y="297180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Adversarial inputs.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629400" y="427482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</a:t>
            </a:r>
            <a:r>
              <a:rPr lang="en-US" sz="16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Rowhammer </a:t>
            </a: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(needs code execution on device).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6629400" y="498348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Chip decapsulation / laser injection.</a:t>
            </a: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502920" y="5760720"/>
            <a:ext cx="11155680" cy="502920"/>
          </a:xfrm>
          <a:prstGeom prst="roundRect">
            <a:avLst>
              <a:gd name="adj" fmla="val 9091"/>
            </a:avLst>
          </a:prstGeom>
          <a:solidFill>
            <a:srgbClr val="FFF8DC"/>
          </a:solidFill>
          <a:ln w="9525">
            <a:solidFill>
              <a:srgbClr val="B886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/>
          <p:nvPr/>
        </p:nvSpPr>
        <p:spPr>
          <a:xfrm>
            <a:off x="502920" y="5760720"/>
            <a:ext cx="11155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★ Example scenario: 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 outdoor motion-detection IoT node — injected faults can </a:t>
            </a:r>
            <a:r>
              <a:rPr lang="en-US" sz="1400" b="1" i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suppress true alerts </a:t>
            </a:r>
            <a:r>
              <a:rPr lang="en-US" sz="14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 </a:t>
            </a:r>
            <a:r>
              <a:rPr lang="en-US" sz="1400" b="1" i="1" dirty="0">
                <a:solidFill>
                  <a:srgbClr val="C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induce false alarms.</a:t>
            </a:r>
            <a:endParaRPr lang="en-US" sz="1400" dirty="0"/>
          </a:p>
        </p:txBody>
      </p:sp>
      <p:pic>
        <p:nvPicPr>
          <p:cNvPr id="19" name="Image 2" descr="/home/claude/sanjay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1" name="Text 16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200" dirty="0"/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B72A16FF-D663-A18E-38A2-6775C07BDF74}"/>
              </a:ext>
            </a:extLst>
          </p:cNvPr>
          <p:cNvSpPr/>
          <p:nvPr/>
        </p:nvSpPr>
        <p:spPr>
          <a:xfrm>
            <a:off x="6629400" y="3634740"/>
            <a:ext cx="4892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None/>
            </a:pPr>
            <a:r>
              <a:rPr lang="en-US" sz="16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 Tampering with encrypted input streams.</a:t>
            </a:r>
            <a:endParaRPr lang="en-US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Contributions and Take-aways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57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94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94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371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Systematic fault injection on TinyML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evaluation across 4 TinyML models (FastGRNN, TinyCNN, Logistic Reg., Wake Word) under voltage glitching and EM injection on two MCU platforms.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172200" y="141732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309360" y="155448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309360" y="155448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7086600" y="16002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Stealthy, attacker-controlled faults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400800" y="219456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Carefully tuned glitches force fixed-label outputs (e.g., TinyCNN → 9.7%) — not just random errors. EM produces persistent state corruption at certain probe positions.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457200" y="361188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94360" y="374904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94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1371600" y="379476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Intermediate-value fault analysis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85800" y="438912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Recording layer outputs reveals: corruption is common, but only early-ROI bit-flips on wide spans of activations actually flip the final argmax.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6172200" y="3611880"/>
            <a:ext cx="5440680" cy="1920240"/>
          </a:xfrm>
          <a:prstGeom prst="rect">
            <a:avLst/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309360" y="3749040"/>
            <a:ext cx="594360" cy="59436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309360" y="3749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7086600" y="379476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RSR-based protections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400800" y="4389120"/>
            <a:ext cx="5074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Randomized self-reduction + median voting recovers baseline accuracy (&lt; 1% drop) at modest overhead — 1.6× to 34× depending on model structure.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457200" y="5760720"/>
            <a:ext cx="11247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Code &amp; artifacts: </a:t>
            </a:r>
            <a:r>
              <a:rPr lang="en-US" sz="1500" b="1" i="1" u="sng" dirty="0">
                <a:solidFill>
                  <a:srgbClr val="154F90"/>
                </a:solidFill>
                <a:uFill>
                  <a:solidFill>
                    <a:srgbClr val="154F90"/>
                  </a:solidFill>
                </a:uFill>
                <a:latin typeface="Roboto" pitchFamily="34" charset="0"/>
                <a:ea typeface="Roboto" pitchFamily="34" charset="-122"/>
                <a:cs typeface="Roboto" pitchFamily="34" charset="-120"/>
              </a:rPr>
              <a:t>github.com/caslab-code/ml-fault-attacks-on-tinyml</a:t>
            </a:r>
            <a:endParaRPr lang="en-US" sz="1500" dirty="0"/>
          </a:p>
        </p:txBody>
      </p:sp>
      <p:pic>
        <p:nvPicPr>
          <p:cNvPr id="24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6" name="Text 23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Today's Talk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815188" y="1920240"/>
            <a:ext cx="2331720" cy="2834640"/>
          </a:xfrm>
          <a:prstGeom prst="roundRect">
            <a:avLst>
              <a:gd name="adj" fmla="val 3922"/>
            </a:avLst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998068" y="2103120"/>
            <a:ext cx="502920" cy="50292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998068" y="21031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22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88" y="2788920"/>
            <a:ext cx="731520" cy="7315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06628" y="3611880"/>
            <a:ext cx="2148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Motivation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06628" y="4023360"/>
            <a:ext cx="2148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TinyML &amp;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Fault Injection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 rot="5400000">
            <a:off x="3192628" y="3218688"/>
            <a:ext cx="274320" cy="237744"/>
          </a:xfrm>
          <a:prstGeom prst="rtTriangl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3558388" y="1920240"/>
            <a:ext cx="2331720" cy="2834640"/>
          </a:xfrm>
          <a:prstGeom prst="roundRect">
            <a:avLst>
              <a:gd name="adj" fmla="val 3922"/>
            </a:avLst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3741268" y="2103120"/>
            <a:ext cx="502920" cy="50292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3741268" y="21031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22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488" y="2788920"/>
            <a:ext cx="731520" cy="73152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3649828" y="3611880"/>
            <a:ext cx="2148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Attack Setup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3649828" y="4023360"/>
            <a:ext cx="2148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Voltage glitch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EM Fault Injection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 rot="5400000">
            <a:off x="5935828" y="3218688"/>
            <a:ext cx="274320" cy="237744"/>
          </a:xfrm>
          <a:prstGeom prst="rtTriangl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6301588" y="1920240"/>
            <a:ext cx="2331720" cy="2834640"/>
          </a:xfrm>
          <a:prstGeom prst="roundRect">
            <a:avLst>
              <a:gd name="adj" fmla="val 3922"/>
            </a:avLst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6484468" y="2103120"/>
            <a:ext cx="502920" cy="50292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6484468" y="21031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220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688" y="2788920"/>
            <a:ext cx="731520" cy="73152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6393028" y="3611880"/>
            <a:ext cx="2148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Results</a:t>
            </a:r>
            <a:endParaRPr lang="en-US" sz="1800" dirty="0"/>
          </a:p>
        </p:txBody>
      </p:sp>
      <p:sp>
        <p:nvSpPr>
          <p:cNvPr id="22" name="Text 17"/>
          <p:cNvSpPr/>
          <p:nvPr/>
        </p:nvSpPr>
        <p:spPr>
          <a:xfrm>
            <a:off x="6393028" y="4023360"/>
            <a:ext cx="2148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 TinyML models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 platforms</a:t>
            </a:r>
            <a:endParaRPr lang="en-US" sz="1300" dirty="0"/>
          </a:p>
        </p:txBody>
      </p:sp>
      <p:sp>
        <p:nvSpPr>
          <p:cNvPr id="23" name="Shape 18"/>
          <p:cNvSpPr/>
          <p:nvPr/>
        </p:nvSpPr>
        <p:spPr>
          <a:xfrm rot="5400000">
            <a:off x="8679028" y="3218688"/>
            <a:ext cx="274320" cy="237744"/>
          </a:xfrm>
          <a:prstGeom prst="rtTriangl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9"/>
          <p:cNvSpPr/>
          <p:nvPr/>
        </p:nvSpPr>
        <p:spPr>
          <a:xfrm>
            <a:off x="9044788" y="1920240"/>
            <a:ext cx="2331720" cy="2834640"/>
          </a:xfrm>
          <a:prstGeom prst="roundRect">
            <a:avLst>
              <a:gd name="adj" fmla="val 3922"/>
            </a:avLst>
          </a:prstGeom>
          <a:solidFill>
            <a:srgbClr val="F2F2F2"/>
          </a:solidFill>
          <a:ln w="9525">
            <a:solidFill>
              <a:srgbClr val="BFBF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0"/>
          <p:cNvSpPr/>
          <p:nvPr/>
        </p:nvSpPr>
        <p:spPr>
          <a:xfrm>
            <a:off x="9227668" y="2103120"/>
            <a:ext cx="502920" cy="502920"/>
          </a:xfrm>
          <a:prstGeom prst="ellipse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1"/>
          <p:cNvSpPr/>
          <p:nvPr/>
        </p:nvSpPr>
        <p:spPr>
          <a:xfrm>
            <a:off x="9227668" y="21031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2200" dirty="0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4888" y="2788920"/>
            <a:ext cx="731520" cy="731520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9136228" y="3611880"/>
            <a:ext cx="2148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Defense (RSR)</a:t>
            </a:r>
            <a:endParaRPr lang="en-US" sz="1800" dirty="0"/>
          </a:p>
        </p:txBody>
      </p:sp>
      <p:sp>
        <p:nvSpPr>
          <p:cNvPr id="29" name="Text 23"/>
          <p:cNvSpPr/>
          <p:nvPr/>
        </p:nvSpPr>
        <p:spPr>
          <a:xfrm>
            <a:off x="9136228" y="4023360"/>
            <a:ext cx="2148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Randomized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Self-Reduction</a:t>
            </a:r>
            <a:endParaRPr lang="en-US" sz="1300" dirty="0"/>
          </a:p>
        </p:txBody>
      </p:sp>
      <p:sp>
        <p:nvSpPr>
          <p:cNvPr id="30" name="Text 24"/>
          <p:cNvSpPr/>
          <p:nvPr/>
        </p:nvSpPr>
        <p:spPr>
          <a:xfrm>
            <a:off x="640080" y="5212080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show </a:t>
            </a:r>
            <a:r>
              <a:rPr lang="en-US" sz="1700" b="1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small, well-timed faults can controllably misclassify </a:t>
            </a:r>
            <a:r>
              <a:rPr lang="en-US" sz="17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TinyML models, and propose </a:t>
            </a:r>
            <a:r>
              <a:rPr lang="en-US" sz="17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RSR-based protections</a:t>
            </a:r>
            <a:r>
              <a:rPr lang="en-US" sz="17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that recover accuracy with modest overhead.</a:t>
            </a:r>
            <a:endParaRPr lang="en-US" sz="1700" dirty="0"/>
          </a:p>
        </p:txBody>
      </p:sp>
      <p:pic>
        <p:nvPicPr>
          <p:cNvPr id="31" name="Image 4" descr="/home/claude/sanjay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pPr marL="0" indent="0">
              <a:buNone/>
            </a:pPr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33" name="Text 26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2194560"/>
            <a:ext cx="822960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Evaluation</a:t>
            </a:r>
            <a:endParaRPr lang="en-US" sz="6000" dirty="0"/>
          </a:p>
          <a:p>
            <a:pPr marL="0" indent="0" algn="l">
              <a:buNone/>
            </a:pPr>
            <a:r>
              <a:rPr lang="en-US" sz="60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Methodology</a:t>
            </a:r>
            <a:endParaRPr lang="en-US" sz="6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2377440"/>
            <a:ext cx="1645920" cy="164592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0" y="3657600"/>
            <a:ext cx="1005840" cy="1005840"/>
          </a:xfrm>
          <a:prstGeom prst="rect">
            <a:avLst/>
          </a:prstGeom>
        </p:spPr>
      </p:pic>
      <p:pic>
        <p:nvPicPr>
          <p:cNvPr id="5" name="Image 2" descr="/home/claude/sanjay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7" name="Text 2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Four Target TinyML Models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26568" y="1417320"/>
            <a:ext cx="2697480" cy="434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26568" y="1417320"/>
            <a:ext cx="2697480" cy="594360"/>
          </a:xfrm>
          <a:prstGeom prst="rect">
            <a:avLst/>
          </a:prstGeom>
          <a:solidFill>
            <a:srgbClr val="154F90"/>
          </a:solidFill>
          <a:ln w="12700">
            <a:solidFill>
              <a:srgbClr val="154F9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426568" y="141732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FastGRNN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63728" y="21945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Domain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63728" y="24231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Tabular / Sequence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63728" y="28803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Architecture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63728" y="31089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Recurrent + FC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63728" y="42519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Dataset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63728" y="44805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MNIST-like 16×16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63728" y="49377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Attack Region of Interest (ROI)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63728" y="51663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recurrent layer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0" name="Text 100"/>
          <p:cNvSpPr/>
          <p:nvPr/>
        </p:nvSpPr>
        <p:spPr>
          <a:xfrm>
            <a:off x="563728" y="35661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Layers</a:t>
            </a:r>
            <a:endParaRPr lang="en-US" sz="1100" dirty="0"/>
          </a:p>
        </p:txBody>
      </p:sp>
      <p:sp>
        <p:nvSpPr>
          <p:cNvPr id="101" name="Text 101"/>
          <p:cNvSpPr/>
          <p:nvPr/>
        </p:nvSpPr>
        <p:spPr>
          <a:xfrm>
            <a:off x="563728" y="37947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 layers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3306928" y="1417320"/>
            <a:ext cx="2697480" cy="434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3306928" y="1417320"/>
            <a:ext cx="2697480" cy="594360"/>
          </a:xfrm>
          <a:prstGeom prst="rect">
            <a:avLst/>
          </a:prstGeom>
          <a:solidFill>
            <a:srgbClr val="2E75B6"/>
          </a:solidFill>
          <a:ln w="12700">
            <a:solidFill>
              <a:srgbClr val="2E75B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306928" y="141732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TinyCNN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3444088" y="21945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Domain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444088" y="24231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Vision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444088" y="28803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Architecture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444088" y="31089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 → Pool → FC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3444088" y="42519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Dataset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444088" y="44805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MNIST 8×8 (int8)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3444088" y="49377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Attack Region of Interest (ROI)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3444088" y="51663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convolution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2" name="Text 102"/>
          <p:cNvSpPr/>
          <p:nvPr/>
        </p:nvSpPr>
        <p:spPr>
          <a:xfrm>
            <a:off x="3444088" y="35661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Layers</a:t>
            </a:r>
            <a:endParaRPr lang="en-US" sz="1100" dirty="0"/>
          </a:p>
        </p:txBody>
      </p:sp>
      <p:sp>
        <p:nvSpPr>
          <p:cNvPr id="103" name="Text 103"/>
          <p:cNvSpPr/>
          <p:nvPr/>
        </p:nvSpPr>
        <p:spPr>
          <a:xfrm>
            <a:off x="3444088" y="37947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 layers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187288" y="1417320"/>
            <a:ext cx="2697480" cy="434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6187288" y="1417320"/>
            <a:ext cx="2697480" cy="594360"/>
          </a:xfrm>
          <a:prstGeom prst="rect">
            <a:avLst/>
          </a:prstGeom>
          <a:solidFill>
            <a:srgbClr val="548235"/>
          </a:solidFill>
          <a:ln w="12700">
            <a:solidFill>
              <a:srgbClr val="5482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187288" y="141732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Logistic Reg.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6324448" y="21945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Domain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6324448" y="24231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Binary classify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6324448" y="28803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Architecture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6324448" y="31089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FC + Sigmoid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6324448" y="42519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Dataset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6324448" y="44805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Tabular (11 feat.)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6324448" y="49377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Attack Region of Interest (ROI)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6324448" y="51663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Inner product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4" name="Text 104"/>
          <p:cNvSpPr/>
          <p:nvPr/>
        </p:nvSpPr>
        <p:spPr>
          <a:xfrm>
            <a:off x="6324448" y="35661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Layers</a:t>
            </a:r>
            <a:endParaRPr lang="en-US" sz="1100" dirty="0"/>
          </a:p>
        </p:txBody>
      </p:sp>
      <p:sp>
        <p:nvSpPr>
          <p:cNvPr id="105" name="Text 105"/>
          <p:cNvSpPr/>
          <p:nvPr/>
        </p:nvSpPr>
        <p:spPr>
          <a:xfrm>
            <a:off x="6324448" y="37947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 layer</a:t>
            </a:r>
            <a:endParaRPr lang="en-US" sz="1400" dirty="0"/>
          </a:p>
        </p:txBody>
      </p:sp>
      <p:sp>
        <p:nvSpPr>
          <p:cNvPr id="36" name="Shape 34"/>
          <p:cNvSpPr/>
          <p:nvPr/>
        </p:nvSpPr>
        <p:spPr>
          <a:xfrm>
            <a:off x="9067648" y="1417320"/>
            <a:ext cx="2697480" cy="434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9067648" y="1417320"/>
            <a:ext cx="2697480" cy="594360"/>
          </a:xfrm>
          <a:prstGeom prst="rect">
            <a:avLst/>
          </a:prstGeom>
          <a:solidFill>
            <a:srgbClr val="ED7D31"/>
          </a:solidFill>
          <a:ln w="12700">
            <a:solidFill>
              <a:srgbClr val="ED7D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9067648" y="1417320"/>
            <a:ext cx="26974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Wake Word</a:t>
            </a:r>
            <a:endParaRPr lang="en-US" sz="1800" dirty="0"/>
          </a:p>
        </p:txBody>
      </p:sp>
      <p:sp>
        <p:nvSpPr>
          <p:cNvPr id="39" name="Text 37"/>
          <p:cNvSpPr/>
          <p:nvPr/>
        </p:nvSpPr>
        <p:spPr>
          <a:xfrm>
            <a:off x="9204808" y="21945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Domain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9204808" y="24231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Audio (always-on)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9204808" y="28803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Architecture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9204808" y="31089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3× FC + Softmax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9204808" y="42519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Dataset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9204808" y="44805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MFCC features (int8)</a:t>
            </a:r>
            <a:endParaRPr lang="en-US" sz="1400" dirty="0"/>
          </a:p>
        </p:txBody>
      </p:sp>
      <p:sp>
        <p:nvSpPr>
          <p:cNvPr id="45" name="Text 43"/>
          <p:cNvSpPr/>
          <p:nvPr/>
        </p:nvSpPr>
        <p:spPr>
          <a:xfrm>
            <a:off x="9204808" y="49377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Attack Region of Interest (ROI)</a:t>
            </a:r>
            <a:endParaRPr lang="en-US" sz="1100" dirty="0"/>
          </a:p>
        </p:txBody>
      </p:sp>
      <p:sp>
        <p:nvSpPr>
          <p:cNvPr id="46" name="Text 44"/>
          <p:cNvSpPr/>
          <p:nvPr/>
        </p:nvSpPr>
        <p:spPr>
          <a:xfrm>
            <a:off x="9204808" y="51663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 dense layer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6" name="Text 106"/>
          <p:cNvSpPr/>
          <p:nvPr/>
        </p:nvSpPr>
        <p:spPr>
          <a:xfrm>
            <a:off x="9204808" y="3566160"/>
            <a:ext cx="2423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Layers</a:t>
            </a:r>
            <a:endParaRPr lang="en-US" sz="1100" dirty="0"/>
          </a:p>
        </p:txBody>
      </p:sp>
      <p:sp>
        <p:nvSpPr>
          <p:cNvPr id="107" name="Text 107"/>
          <p:cNvSpPr/>
          <p:nvPr/>
        </p:nvSpPr>
        <p:spPr>
          <a:xfrm>
            <a:off x="9204808" y="379476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 layers</a:t>
            </a:r>
            <a:endParaRPr lang="en-US" sz="1400" dirty="0"/>
          </a:p>
        </p:txBody>
      </p:sp>
      <p:sp>
        <p:nvSpPr>
          <p:cNvPr id="47" name="Text 45"/>
          <p:cNvSpPr/>
          <p:nvPr/>
        </p:nvSpPr>
        <p:spPr>
          <a:xfrm>
            <a:off x="457200" y="5800000"/>
            <a:ext cx="11247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Spans </a:t>
            </a:r>
            <a:r>
              <a:rPr lang="en-US" sz="15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float &amp; int8 </a:t>
            </a:r>
            <a:r>
              <a:rPr lang="en-US" sz="15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inference, </a:t>
            </a:r>
            <a:r>
              <a:rPr lang="en-US" sz="1500" b="1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matrix-vector / matrix-matrix / convolution </a:t>
            </a:r>
            <a:r>
              <a:rPr lang="en-US" sz="1500" i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kernels, and different control-flow patterns.</a:t>
            </a:r>
            <a:endParaRPr lang="en-US" sz="1500" dirty="0"/>
          </a:p>
        </p:txBody>
      </p:sp>
      <p:pic>
        <p:nvPicPr>
          <p:cNvPr id="48" name="Image 0" descr="/home/claude/sanjay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49" name="Text 46"/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50" name="Text 47"/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00" grpId="0" animBg="1"/>
      <p:bldP spid="10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2" grpId="0" animBg="1"/>
      <p:bldP spid="10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04" grpId="0" animBg="1"/>
      <p:bldP spid="10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06" grpId="0" animBg="1"/>
      <p:bldP spid="107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A0D28-4747-476C-9E00-554FFDF71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ACF0312-6B58-5B37-40D1-1081BB3CD19D}"/>
              </a:ext>
            </a:extLst>
          </p:cNvPr>
          <p:cNvSpPr/>
          <p:nvPr/>
        </p:nvSpPr>
        <p:spPr>
          <a:xfrm>
            <a:off x="384048" y="310896"/>
            <a:ext cx="1035100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Hardware Setup</a:t>
            </a:r>
            <a:endParaRPr lang="en-US" sz="2800" dirty="0"/>
          </a:p>
        </p:txBody>
      </p:sp>
      <p:pic>
        <p:nvPicPr>
          <p:cNvPr id="20" name="Image 1" descr="/home/claude/sanjay_logo.png">
            <a:extLst>
              <a:ext uri="{FF2B5EF4-FFF2-40B4-BE49-F238E27FC236}">
                <a16:creationId xmlns:a16="http://schemas.microsoft.com/office/drawing/2014/main" id="{B2C8B944-DE1B-A950-3291-2618D4556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6391656"/>
            <a:ext cx="347472" cy="338328"/>
          </a:xfrm>
          <a:prstGeom prst="rect">
            <a:avLst/>
          </a:prstGeom>
        </p:spPr>
      </p:pic>
      <p:sp>
        <p:nvSpPr>
          <p:cNvPr id="21" name="Text 17">
            <a:extLst>
              <a:ext uri="{FF2B5EF4-FFF2-40B4-BE49-F238E27FC236}">
                <a16:creationId xmlns:a16="http://schemas.microsoft.com/office/drawing/2014/main" id="{EB05182B-CC8D-05D9-B8C6-777E4C6F3062}"/>
              </a:ext>
            </a:extLst>
          </p:cNvPr>
          <p:cNvSpPr/>
          <p:nvPr/>
        </p:nvSpPr>
        <p:spPr>
          <a:xfrm>
            <a:off x="457200" y="635508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00" dirty="0">
                <a:solidFill>
                  <a:srgbClr val="00346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©Anthony Etim</a:t>
            </a:r>
            <a:endParaRPr lang="en-US" sz="800" dirty="0"/>
          </a:p>
          <a:p>
            <a:r>
              <a:rPr lang="en-US" sz="800" i="1" dirty="0">
                <a:solidFill>
                  <a:srgbClr val="154F9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https://anthonyedemetim.com/</a:t>
            </a:r>
            <a:endParaRPr lang="en-US" sz="800" dirty="0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EC9045EE-5C72-D888-BCB4-515D74B00483}"/>
              </a:ext>
            </a:extLst>
          </p:cNvPr>
          <p:cNvSpPr/>
          <p:nvPr/>
        </p:nvSpPr>
        <p:spPr>
          <a:xfrm>
            <a:off x="11430000" y="6400800"/>
            <a:ext cx="5943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59595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DDD8D-1C71-E788-BBC2-CB309A4BE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82697" y="733200"/>
            <a:ext cx="2698879" cy="3584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1907CB-D82B-D02F-787B-C9C08E894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24" y="1133165"/>
            <a:ext cx="3397644" cy="2747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D47C5-47EB-72EC-2CB2-FEB60BBE8C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502" b="32761"/>
          <a:stretch>
            <a:fillRect/>
          </a:stretch>
        </p:blipFill>
        <p:spPr>
          <a:xfrm>
            <a:off x="4288974" y="1130710"/>
            <a:ext cx="3657600" cy="27496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BDFA52-0852-14AA-9951-74C48BD9F3AD}"/>
              </a:ext>
            </a:extLst>
          </p:cNvPr>
          <p:cNvSpPr txBox="1"/>
          <p:nvPr/>
        </p:nvSpPr>
        <p:spPr>
          <a:xfrm>
            <a:off x="10327871" y="550809"/>
            <a:ext cx="13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Husky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B0ECE4AD-911F-5616-47A9-8B5864844733}"/>
              </a:ext>
            </a:extLst>
          </p:cNvPr>
          <p:cNvSpPr/>
          <p:nvPr/>
        </p:nvSpPr>
        <p:spPr>
          <a:xfrm rot="1498899">
            <a:off x="10155790" y="850965"/>
            <a:ext cx="258346" cy="5594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FB90B086-237B-B63B-4201-6B27B7CD391B}"/>
              </a:ext>
            </a:extLst>
          </p:cNvPr>
          <p:cNvSpPr/>
          <p:nvPr/>
        </p:nvSpPr>
        <p:spPr>
          <a:xfrm rot="12648687">
            <a:off x="8498792" y="3422261"/>
            <a:ext cx="258346" cy="55949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D2A3AE-4C2C-C24F-12F7-2399B6D82211}"/>
              </a:ext>
            </a:extLst>
          </p:cNvPr>
          <p:cNvSpPr txBox="1"/>
          <p:nvPr/>
        </p:nvSpPr>
        <p:spPr>
          <a:xfrm>
            <a:off x="7960429" y="3958346"/>
            <a:ext cx="208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SAMS4S Board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88623B-A655-BE1A-DB71-FAB2C50EB328}"/>
              </a:ext>
            </a:extLst>
          </p:cNvPr>
          <p:cNvSpPr txBox="1"/>
          <p:nvPr/>
        </p:nvSpPr>
        <p:spPr>
          <a:xfrm>
            <a:off x="5027748" y="672816"/>
            <a:ext cx="212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Riscure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Glitcher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E25AD848-0D7E-6FE9-BEE0-46FAC3E10827}"/>
              </a:ext>
            </a:extLst>
          </p:cNvPr>
          <p:cNvSpPr/>
          <p:nvPr/>
        </p:nvSpPr>
        <p:spPr>
          <a:xfrm rot="12181708">
            <a:off x="632463" y="2971008"/>
            <a:ext cx="350135" cy="96988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5DB520-D13C-AE55-8FE2-E2DB94817CF7}"/>
              </a:ext>
            </a:extLst>
          </p:cNvPr>
          <p:cNvSpPr txBox="1"/>
          <p:nvPr/>
        </p:nvSpPr>
        <p:spPr>
          <a:xfrm>
            <a:off x="73152" y="3915323"/>
            <a:ext cx="212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Riscure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Spider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5F7E5441-E636-2E90-E8D5-50A22267E44B}"/>
              </a:ext>
            </a:extLst>
          </p:cNvPr>
          <p:cNvSpPr/>
          <p:nvPr/>
        </p:nvSpPr>
        <p:spPr>
          <a:xfrm rot="1498899">
            <a:off x="5045588" y="1010092"/>
            <a:ext cx="250183" cy="68201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1668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80858</TotalTime>
  <Words>4220</Words>
  <Application>Microsoft Macintosh PowerPoint</Application>
  <PresentationFormat>Widescreen</PresentationFormat>
  <Paragraphs>609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Consolas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Etim, Anthony</cp:lastModifiedBy>
  <cp:revision>1714</cp:revision>
  <cp:lastPrinted>2022-08-26T19:42:23Z</cp:lastPrinted>
  <dcterms:created xsi:type="dcterms:W3CDTF">2018-04-17T17:18:07Z</dcterms:created>
  <dcterms:modified xsi:type="dcterms:W3CDTF">2026-05-07T16:52:01Z</dcterms:modified>
</cp:coreProperties>
</file>