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76" r:id="rId6"/>
    <p:sldId id="260" r:id="rId7"/>
    <p:sldId id="261" r:id="rId8"/>
    <p:sldId id="262" r:id="rId9"/>
    <p:sldId id="275"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6" d="100"/>
          <a:sy n="126" d="100"/>
        </p:scale>
        <p:origin x="5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4111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session chair. I’m Anthony Etim from Yale; this is joint work with Jakub Szefer at Northwestern. Machine-learning decoders are moving into the classical control stack of quantum computers. Our earlier work asked whether an attacker can corrupt such a decoder with fault injection. Today’s question is the complementary one: what can a passive attacker learn just by measuring the decoder’s power and timing?</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background. Quantum error correction spreads one logical qubit over many physical qubits and keeps measuring stabilizer checks. Each check gives one bit, 1 if an error is nearby, and together these bits form the syndrome. In this distance-5 surface code, an X error on the highlighted data qubit flips the two Z checks beside it. A classical decoder reads the syndrome and outputs the correction: which of the 25 data qubits to fix, and with which Pauli. ML decoders learn this mapping, and they run on the classical controller, inside the quantum computer’s trusted computing base.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decoder runs in the controller electronics, outside the QPU. Prior work, including ours, studied active fault injection, where you glitch the decoder into a wrong correction. That is an integrity attack. Here we ask the confidentiality question instead. Even a decoder that always corrects properly can leak which qubit had the error and what type of error it was, and a passive attacker leaves nothing for the victim to notice.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attacker is passive. They have physical access to the controller and can measure the power drawn by the decoder’s microcontroller. They know the firmware, the set of syndrome inputs and which action fixes which qubit, and they profile on the same device with labeled traces. They never glitch the supply, change the firmware or weights, or disturb inference in any way. In practice this could be an insider, a maintenance technician or a supply-chain actor.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So what does this attacker want to learn? We evaluate three goals. First, qubit-label localization: which of the 25 data-qubit labels goes with the syndrome the decoder is processing right now? Second, Pauli-type discrimination: under depolarizing noise, is that label X or Z? And third, code-size dependent timing: how do execution times change across decoder builds compiled for code sizes 5, 7 and 9? The first two goals use the power traces; the third needs only timing.</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target is the deep Q-learning decoder of Sweke et al. for the distance-5 surface code, trained for bit-flip and for depolarizing noise. A convolutional network with a dueling head maps a syndrome volume, five 6-by-6 slices, to Q-values, and the argmax picks the correction. That gives 26 possible actions for the bit-flip model and 51 for the depolarizing model. We ported two layers to C and trace them on the microcontroller: CONV1, the first convolution, and FC3, the final dense layer. The layers in between run on the host, which also supplies FC3’s input.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our measurements ran remotely through Whisp Cloud, Northwestern University’s on-demand service for side-channel analysis and fault-injection tools. Through it we used a ChipWhisperer-Husky with a CW312T-SAM4S Cortex-M4 target, and every power trace in this paper was captured this way. Thanks to Whisp Cloud for the free access.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Concretely, the target runs at about 7.36 MHz and the Husky takes eight samples per clock, about 58.9 MHz. For each capture, the host sends a syndrome volume, or FC3’s input, and the firmware raises a GPIO trigger right before one unit of computation. The rising edge starts a fixed-length capture: 131,000 samples for CONV1 and 24,000 for FC3. The Husky also counts how long the trigger stays high, and that count is our timing measurement.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Every result that follows comes from classifiers we trained ourselves. This is a profiled attack: we capture labeled power traces on the same device, 40 captures of each input, and use repeats 0 to 29 for training and 30 to 39 for testing. Each trace is averaged over blocks of 100 samples, giving 1,310 features for CONV1 and 240 for FC3, standardized with training-set statistics only. A small MLP with two ReLU hidden layers, trained with Adam and early stopping, predicts the qubit label or the Pauli type. We feed it the whole window, with no points of interest, and train 15 models per task and window: three capture sessions times five seeds.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goals 1 and 2. Each bar is the mean over 15 models, three capture sessions times five seeds, and the dashed lines show random guessing. For goal 1, the qubit label, with 25 classes and 4% chance, we reach 51.2% from CONV1 and 63.3% from FC3 on the bit-flip model, and 61.7% and 83.2% on the depolarizing model. So FC3 beats CONV1 by 12.1 and 21.5 points. For goal 2, the Pauli type, where chance is 50%, we reach 83.0% from CONV1 and 84.6% from FC3. One caveat: the attack recognizes new captures of inputs it has profiled; it does not label syndromes it has never seen.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 3 needs only timing. CONV1 computes its 64 d-squared output positions one at a time, so we built the firmware for d = 5, 7 and 9, reusing the d = 5 weights with zero-padded inputs, and held the trigger high over the whole layer. For the bit-flip model, the mean duration grows from about 21 to 60 million samples. Neighboring builds differ by at least 24.7 times the larger standard deviation, so the ranges never overlap, and two more sessions reproduced every count exactly. Anyone who can time CONV1 can tell which code size the decoder was built for, without a classifier.</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 up, one point per goal. Passive power traces from an embedded ML decoder reveal which qubit it corrects, with up to 83.2% accuracy across 25 classes, and the Pauli type, with 84.6%. The duration of CONV1 alone reveals the code size the decoder was built for. And comparing the two windows, the final dense layer leaks more than the first convolution for the qubit label. The main message is that the embedded QEC decoder should be treated as confidentiality-critical, not only integrity-critical.</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Thanks to NSF for support and to Whisp Cloud for free access to its side-channel platform.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windows per input. For CONV1 we record 131,000 samples — close to the Husky’s single-capture maximum — starting at the first of 1,600 output positions; that covers the triggered position plus roughly eight to nine more of the same filter. For FC3 we record 24,000 samples starting at the first output neuron, the state value V(s). Because the firmware uses software floating point, each multiply-accumulate costs roughly 905 to 919 samples, so this window holds a complete X neuron in 96.2% of captures but only the first 52% of a DP neuron. We do not normalize leakage per operation; we compare how much information each window yields. The classifier averages blocks of 100 samples, standardizes with training-set statistics only, and feeds the whole window to a small MLP — no points of interest. Each task and window is evaluated in three capture sessions with five seeds each, so every number is a mean over 15 models.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dataset holds one distinct syndrome volume per decoder action: 26 for the X model and 51 for the depolarizing model. We drop the terminal IDLE/STOP action because it has no qubit coordinate or Pauli type, which leaves 25 and 50 inputs and perfectly balanced classes. Each input is captured 40 times; repeats 0 to 29 train the classifier and 30 to 39 test it. Important caveat: these repeats add no new inputs — each task has only 25 or 50 distinct inputs. Because syndromes are degenerate, a qubit label is not in general recoverable from an arbitrary syndrome, so we ask a narrower question: can the attacker recognize a new capture of an input they profiled?</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see where the errors come from, these are confusion matrices from a single depolarizing-model run. With the CONV1 window — 62.0% in this run — qubits 0 through 10 are recognized almost perfectly, and most of the confusion is among qubits 15 to 24. With FC3 — 88.8% in this run — the matrix is close to diagonal. The means over all 15 models are 61.7% and 83.2%. Note that the classifier only chooses among profiled inputs; it cannot yet label syndrome volumes it never saw in training. Why some qubit labels separate better than others is an open question for future work.</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the full aggregates from Table 3 of the paper, with both variability measures, for questions about how stable the results are across capture sessions and classifier seeds.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details of the two capture windows, for questions about why the FC3 and CONV1 numbers should not be read as per-operation or per-layer leakage. The CONV1 window is about 8 to 9 times longer than its triggered position; the FC3 window is close to one neuron’s length, so it covers a full X neuron but only half of a DP neuron.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Stepping back, four observations. First, which layer you measure matters: for localization FC3 is substantially better, plausibly because FC3 produces the operands from which the correction scores are formed while CONV1 transforms the raw syndrome tensor. But our two windows also differ in length, instrumentation point and signal-to-noise ratio, so the data do not isolate that explanation. Second, the error type leaks from both layers; the 1.6-point gap is within the measured variability. Third, timing alone exposes configuration. Fourth, and most important for defenders: the usual answers to fault injection — checking for wrong outputs, resets, non-finite values, or disagreement between redundant inferences — do nothing against passive measurement.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limitations. The attack recognizes new captures of inputs the attacker profiled; it does not yet generalize to syndrome volumes never seen in training, and because syndromes are degenerate it cannot reconstruct a unique physical error. Everything ran on one Cortex-M4 board, with sessions recorded close together, so portability across devices, probes, gains and time is untested. The CONV1-versus-FC3 comparison is not a controlled experiment; a follow-up should compare equal-time observations, equal multiply-accumulate counts, several CONV1 positions, and whole-layer captures. And we have not evaluated fully embedded decoders that run all layers back to back, FPGA or RFSoC implementations, EM channels, or constant-work countermeasures.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Physical side channels exploit the fact that CMOS power draw depends on the data being processed. In a profiled attack, the adversary first collects labeled traces on a device they control, trains a model, and then classifies new observations. Neural networks on embedded devices leak well because their inference schedule is regular and data-dependent. In the quantum stack, prior side-channel work recovered control pulses and circuits from controller power, reconstructed fault-tolerant dataflow from surface-code patch activity (TraceQ), and found logical-gate fingerprints in the syndrome stream. Nobody had looked at the power of the ML decoder itself. That is our target, and the secret we go after is the label the decoder attaches to a syndrome.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457200"/>
            <a:ext cx="10350500" cy="426720"/>
          </a:xfrm>
          <a:prstGeom prst="rect">
            <a:avLst/>
          </a:prstGeom>
          <a:noFill/>
          <a:ln/>
        </p:spPr>
        <p:txBody>
          <a:bodyPr wrap="square" lIns="0" tIns="0" rIns="0" bIns="0" rtlCol="0" anchor="t"/>
          <a:lstStyle>
            <a:lvl1pPr marL="0" indent="0" algn="l">
              <a:lnSpc>
                <a:spcPct val="115000"/>
              </a:lnSpc>
              <a:buNone/>
              <a:defRPr lang="en-US" sz="2800" dirty="0">
                <a:solidFill>
                  <a:srgbClr val="154F90"/>
                </a:solidFill>
                <a:latin typeface="Roboto" pitchFamily="34" charset="0"/>
                <a:ea typeface="Roboto" pitchFamily="34" charset="-122"/>
                <a:cs typeface="Roboto" pitchFamily="34" charset="-120"/>
              </a:defRPr>
            </a:lvl1pPr>
          </a:lstStyle>
          <a:p>
            <a:pPr marL="0" indent="0" algn="l">
              <a:lnSpc>
                <a:spcPct val="115000"/>
              </a:lnSpc>
              <a:buNone/>
            </a:pPr>
            <a:endParaRPr lang="en-US" sz="2800" dirty="0"/>
          </a:p>
        </p:txBody>
      </p:sp>
      <p:sp>
        <p:nvSpPr>
          <p:cNvPr id="3" name="Text Placeholder 2"/>
          <p:cNvSpPr>
            <a:spLocks noGrp="1"/>
          </p:cNvSpPr>
          <p:nvPr>
            <p:ph type="body" idx="101"/>
          </p:nvPr>
        </p:nvSpPr>
        <p:spPr>
          <a:xfrm>
            <a:off x="381000" y="1188720"/>
            <a:ext cx="10998200" cy="4856480"/>
          </a:xfrm>
          <a:prstGeom prst="rect">
            <a:avLst/>
          </a:prstGeom>
          <a:noFill/>
          <a:ln/>
        </p:spPr>
        <p:txBody>
          <a:bodyPr wrap="square" lIns="0" tIns="0" rIns="0" bIns="0" rtlCol="0" anchor="t"/>
          <a:lstStyle>
            <a:lvl1pPr marL="0" indent="0" algn="l">
              <a:lnSpc>
                <a:spcPct val="140000"/>
              </a:lnSpc>
              <a:buNone/>
              <a:defRPr lang="en-US" sz="1600" dirty="0">
                <a:solidFill>
                  <a:srgbClr val="154F90"/>
                </a:solidFill>
                <a:latin typeface="Roboto" pitchFamily="34" charset="0"/>
                <a:ea typeface="Roboto" pitchFamily="34" charset="-122"/>
                <a:cs typeface="Roboto"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457200"/>
            <a:ext cx="10350500" cy="426720"/>
          </a:xfrm>
          <a:prstGeom prst="rect">
            <a:avLst/>
          </a:prstGeom>
          <a:noFill/>
          <a:ln/>
        </p:spPr>
        <p:txBody>
          <a:bodyPr wrap="square" lIns="0" tIns="0" rIns="0" bIns="0" rtlCol="0" anchor="t"/>
          <a:lstStyle>
            <a:lvl1pPr marL="0" indent="0" algn="l">
              <a:lnSpc>
                <a:spcPct val="115000"/>
              </a:lnSpc>
              <a:buNone/>
              <a:defRPr lang="en-US" sz="2800" dirty="0">
                <a:solidFill>
                  <a:srgbClr val="154F90"/>
                </a:solidFill>
                <a:latin typeface="Roboto" pitchFamily="34" charset="0"/>
                <a:ea typeface="Roboto" pitchFamily="34" charset="-122"/>
                <a:cs typeface="Roboto" pitchFamily="34" charset="-120"/>
              </a:defRPr>
            </a:lvl1pPr>
          </a:lstStyle>
          <a:p>
            <a:pPr marL="0" indent="0" algn="l">
              <a:lnSpc>
                <a:spcPct val="115000"/>
              </a:lnSpc>
              <a:buNone/>
            </a:pPr>
            <a:endParaRPr lang="en-US" sz="2800" dirty="0"/>
          </a:p>
        </p:txBody>
      </p:sp>
      <p:sp>
        <p:nvSpPr>
          <p:cNvPr id="3" name="Text Placeholder 2"/>
          <p:cNvSpPr>
            <a:spLocks noGrp="1"/>
          </p:cNvSpPr>
          <p:nvPr>
            <p:ph type="body" idx="101"/>
          </p:nvPr>
        </p:nvSpPr>
        <p:spPr>
          <a:xfrm>
            <a:off x="381000" y="1188720"/>
            <a:ext cx="10998200" cy="4856480"/>
          </a:xfrm>
          <a:prstGeom prst="rect">
            <a:avLst/>
          </a:prstGeom>
          <a:noFill/>
          <a:ln/>
        </p:spPr>
        <p:txBody>
          <a:bodyPr wrap="square" lIns="0" tIns="0" rIns="0" bIns="0" rtlCol="0" anchor="t"/>
          <a:lstStyle>
            <a:lvl1pPr marL="0" indent="0" algn="l">
              <a:lnSpc>
                <a:spcPct val="140000"/>
              </a:lnSpc>
              <a:buNone/>
              <a:defRPr lang="en-US" sz="1600" dirty="0">
                <a:solidFill>
                  <a:srgbClr val="154F90"/>
                </a:solidFill>
                <a:latin typeface="Roboto" pitchFamily="34" charset="0"/>
                <a:ea typeface="Roboto" pitchFamily="34" charset="-122"/>
                <a:cs typeface="Roboto"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6.png"/><Relationship Id="rId4" Type="http://schemas.openxmlformats.org/officeDocument/2006/relationships/hyperlink" Target="https://portal.whisp.cloud/"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1145/3857307.3857309"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s://doi.org/10.1145/3857307.3857309"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Microcontroller board with a red power trace above it"/>
          <p:cNvPicPr>
            <a:picLocks noChangeAspect="1"/>
          </p:cNvPicPr>
          <p:nvPr/>
        </p:nvPicPr>
        <p:blipFill>
          <a:blip r:embed="rId3"/>
          <a:srcRect t="-58" b="-58"/>
          <a:stretch/>
        </p:blipFill>
        <p:spPr>
          <a:xfrm>
            <a:off x="9398000" y="609600"/>
            <a:ext cx="2540000" cy="2654300"/>
          </a:xfrm>
          <a:prstGeom prst="rect">
            <a:avLst/>
          </a:prstGeom>
        </p:spPr>
      </p:pic>
      <p:sp>
        <p:nvSpPr>
          <p:cNvPr id="3" name="Text 0"/>
          <p:cNvSpPr>
            <a:spLocks noGrp="1"/>
          </p:cNvSpPr>
          <p:nvPr>
            <p:ph type="title"/>
          </p:nvPr>
        </p:nvSpPr>
        <p:spPr>
          <a:xfrm>
            <a:off x="400050" y="1206500"/>
            <a:ext cx="9156700" cy="1427480"/>
          </a:xfrm>
          <a:prstGeom prst="rect">
            <a:avLst/>
          </a:prstGeom>
          <a:noFill/>
          <a:ln/>
        </p:spPr>
        <p:txBody>
          <a:bodyPr wrap="square" lIns="0" tIns="0" rIns="0" bIns="0" rtlCol="0" anchor="t">
            <a:normAutofit/>
          </a:bodyPr>
          <a:lstStyle/>
          <a:p>
            <a:pPr marL="0" indent="0" algn="ctr">
              <a:lnSpc>
                <a:spcPts val="3680"/>
              </a:lnSpc>
              <a:buNone/>
            </a:pPr>
            <a:r>
              <a:rPr lang="en-US" sz="3200" b="1" i="0" dirty="0">
                <a:solidFill>
                  <a:srgbClr val="0070C0"/>
                </a:solidFill>
                <a:latin typeface="Roboto" pitchFamily="34" charset="0"/>
                <a:ea typeface="Roboto" pitchFamily="34" charset="-122"/>
                <a:cs typeface="Roboto" pitchFamily="34" charset="-120"/>
              </a:rPr>
              <a:t>Power Side-Channel Attacks on</a:t>
            </a:r>
            <a:endParaRPr lang="en-US" sz="3200" dirty="0"/>
          </a:p>
          <a:p>
            <a:pPr marL="0" indent="0" algn="ctr">
              <a:lnSpc>
                <a:spcPts val="3680"/>
              </a:lnSpc>
              <a:buNone/>
            </a:pPr>
            <a:r>
              <a:rPr lang="en-US" sz="3200" b="1" i="0" dirty="0">
                <a:solidFill>
                  <a:srgbClr val="0070C0"/>
                </a:solidFill>
                <a:latin typeface="Roboto" pitchFamily="34" charset="0"/>
                <a:ea typeface="Roboto" pitchFamily="34" charset="-122"/>
                <a:cs typeface="Roboto" pitchFamily="34" charset="-120"/>
              </a:rPr>
              <a:t>Machine-Learning-based Quantum</a:t>
            </a:r>
            <a:endParaRPr lang="en-US" sz="3200" dirty="0"/>
          </a:p>
          <a:p>
            <a:pPr marL="0" indent="0" algn="ctr">
              <a:lnSpc>
                <a:spcPts val="3680"/>
              </a:lnSpc>
              <a:buNone/>
            </a:pPr>
            <a:r>
              <a:rPr lang="en-US" sz="3200" b="1" i="0" dirty="0">
                <a:solidFill>
                  <a:srgbClr val="0070C0"/>
                </a:solidFill>
                <a:latin typeface="Roboto" pitchFamily="34" charset="0"/>
                <a:ea typeface="Roboto" pitchFamily="34" charset="-122"/>
                <a:cs typeface="Roboto" pitchFamily="34" charset="-120"/>
              </a:rPr>
              <a:t>Error Correction Decoders</a:t>
            </a:r>
            <a:endParaRPr lang="en-US" sz="3200" dirty="0"/>
          </a:p>
        </p:txBody>
      </p:sp>
      <p:sp>
        <p:nvSpPr>
          <p:cNvPr id="4" name="Text 1"/>
          <p:cNvSpPr/>
          <p:nvPr/>
        </p:nvSpPr>
        <p:spPr>
          <a:xfrm>
            <a:off x="611346" y="3556000"/>
            <a:ext cx="11216958" cy="421640"/>
          </a:xfrm>
          <a:prstGeom prst="rect">
            <a:avLst/>
          </a:prstGeom>
          <a:noFill/>
          <a:ln/>
        </p:spPr>
        <p:txBody>
          <a:bodyPr wrap="square" lIns="0" tIns="0" rIns="0" bIns="0" rtlCol="0" anchor="t">
            <a:normAutofit/>
          </a:bodyPr>
          <a:lstStyle/>
          <a:p>
            <a:pPr marL="0" indent="0" algn="ctr">
              <a:lnSpc>
                <a:spcPts val="3120"/>
              </a:lnSpc>
              <a:buNone/>
            </a:pPr>
            <a:r>
              <a:rPr lang="en-US" sz="2600" b="1" dirty="0">
                <a:solidFill>
                  <a:srgbClr val="000000"/>
                </a:solidFill>
                <a:latin typeface="Arial" pitchFamily="34" charset="0"/>
                <a:ea typeface="Arial" pitchFamily="34" charset="-122"/>
                <a:cs typeface="Arial" pitchFamily="34" charset="-120"/>
              </a:rPr>
              <a:t>Anthony Etim¹</a:t>
            </a:r>
            <a:r>
              <a:rPr lang="en-US" sz="2600" dirty="0">
                <a:solidFill>
                  <a:srgbClr val="000000"/>
                </a:solidFill>
                <a:latin typeface="Arial" pitchFamily="34" charset="0"/>
                <a:ea typeface="Arial" pitchFamily="34" charset="-122"/>
                <a:cs typeface="Arial" pitchFamily="34" charset="-120"/>
              </a:rPr>
              <a:t> and Jakub Szefer²</a:t>
            </a:r>
            <a:endParaRPr lang="en-US" sz="2600" dirty="0"/>
          </a:p>
        </p:txBody>
      </p:sp>
      <p:sp>
        <p:nvSpPr>
          <p:cNvPr id="5" name="Text 2"/>
          <p:cNvSpPr/>
          <p:nvPr/>
        </p:nvSpPr>
        <p:spPr>
          <a:xfrm>
            <a:off x="4000500" y="4445000"/>
            <a:ext cx="330200"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000000"/>
                </a:solidFill>
                <a:latin typeface="Arial" pitchFamily="34" charset="0"/>
                <a:ea typeface="Arial" pitchFamily="34" charset="-122"/>
                <a:cs typeface="Arial" pitchFamily="34" charset="-120"/>
              </a:rPr>
              <a:t>1</a:t>
            </a:r>
            <a:endParaRPr lang="en-US" sz="2000" dirty="0"/>
          </a:p>
        </p:txBody>
      </p:sp>
      <p:pic>
        <p:nvPicPr>
          <p:cNvPr id="6" name="Image 1" descr="Yale University"/>
          <p:cNvPicPr>
            <a:picLocks noChangeAspect="1"/>
          </p:cNvPicPr>
          <p:nvPr/>
        </p:nvPicPr>
        <p:blipFill>
          <a:blip r:embed="rId4"/>
          <a:srcRect t="-46" b="-46"/>
          <a:stretch/>
        </p:blipFill>
        <p:spPr>
          <a:xfrm>
            <a:off x="4292600" y="4546600"/>
            <a:ext cx="1054100" cy="457200"/>
          </a:xfrm>
          <a:prstGeom prst="rect">
            <a:avLst/>
          </a:prstGeom>
        </p:spPr>
      </p:pic>
      <p:sp>
        <p:nvSpPr>
          <p:cNvPr id="7" name="Text 3"/>
          <p:cNvSpPr/>
          <p:nvPr/>
        </p:nvSpPr>
        <p:spPr>
          <a:xfrm>
            <a:off x="5803900" y="4445000"/>
            <a:ext cx="330200"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000000"/>
                </a:solidFill>
                <a:latin typeface="Arial" pitchFamily="34" charset="0"/>
                <a:ea typeface="Arial" pitchFamily="34" charset="-122"/>
                <a:cs typeface="Arial" pitchFamily="34" charset="-120"/>
              </a:rPr>
              <a:t>2</a:t>
            </a:r>
            <a:endParaRPr lang="en-US" sz="2000" dirty="0"/>
          </a:p>
        </p:txBody>
      </p:sp>
      <p:pic>
        <p:nvPicPr>
          <p:cNvPr id="8" name="Image 2" descr="Northwestern University"/>
          <p:cNvPicPr>
            <a:picLocks noChangeAspect="1"/>
          </p:cNvPicPr>
          <p:nvPr/>
        </p:nvPicPr>
        <p:blipFill>
          <a:blip r:embed="rId5"/>
          <a:srcRect/>
          <a:stretch/>
        </p:blipFill>
        <p:spPr>
          <a:xfrm>
            <a:off x="6096000" y="4521200"/>
            <a:ext cx="1905000" cy="495300"/>
          </a:xfrm>
          <a:prstGeom prst="rect">
            <a:avLst/>
          </a:prstGeom>
        </p:spPr>
      </p:pic>
      <p:sp>
        <p:nvSpPr>
          <p:cNvPr id="9" name="Text 4"/>
          <p:cNvSpPr/>
          <p:nvPr/>
        </p:nvSpPr>
        <p:spPr>
          <a:xfrm>
            <a:off x="-56388" y="6451600"/>
            <a:ext cx="1935988" cy="317500"/>
          </a:xfrm>
          <a:prstGeom prst="rect">
            <a:avLst/>
          </a:prstGeom>
          <a:noFill/>
          <a:ln/>
        </p:spPr>
        <p:txBody>
          <a:bodyPr wrap="square" lIns="0" tIns="0" rIns="0" bIns="0" rtlCol="0" anchor="t">
            <a:normAutofit/>
          </a:bodyPr>
          <a:lstStyle/>
          <a:p>
            <a:pPr marL="0" indent="0" algn="r">
              <a:lnSpc>
                <a:spcPts val="1150"/>
              </a:lnSpc>
              <a:buNone/>
            </a:pPr>
            <a:r>
              <a:rPr lang="en-US" sz="1000" dirty="0">
                <a:solidFill>
                  <a:srgbClr val="7030A0"/>
                </a:solidFill>
                <a:latin typeface="Roboto" pitchFamily="34" charset="0"/>
                <a:ea typeface="Roboto" pitchFamily="34" charset="-122"/>
                <a:cs typeface="Roboto" pitchFamily="34" charset="-120"/>
              </a:rPr>
              <a:t>Computer Architecture</a:t>
            </a:r>
            <a:endParaRPr lang="en-US" sz="1000" dirty="0"/>
          </a:p>
          <a:p>
            <a:pPr marL="0" indent="0" algn="r">
              <a:lnSpc>
                <a:spcPts val="1150"/>
              </a:lnSpc>
              <a:buNone/>
            </a:pPr>
            <a:r>
              <a:rPr lang="en-US" sz="1000" dirty="0">
                <a:solidFill>
                  <a:srgbClr val="7030A0"/>
                </a:solidFill>
                <a:latin typeface="Roboto" pitchFamily="34" charset="0"/>
                <a:ea typeface="Roboto" pitchFamily="34" charset="-122"/>
                <a:cs typeface="Roboto" pitchFamily="34" charset="-120"/>
              </a:rPr>
              <a:t>and Security Lab (CASLAB)</a:t>
            </a:r>
            <a:endParaRPr lang="en-US" sz="1000" dirty="0"/>
          </a:p>
        </p:txBody>
      </p:sp>
      <p:pic>
        <p:nvPicPr>
          <p:cNvPr id="10" name="Image 3" descr="CASLAB logo"/>
          <p:cNvPicPr>
            <a:picLocks noChangeAspect="1"/>
          </p:cNvPicPr>
          <p:nvPr/>
        </p:nvPicPr>
        <p:blipFill>
          <a:blip r:embed="rId6"/>
          <a:srcRect/>
          <a:stretch/>
        </p:blipFill>
        <p:spPr>
          <a:xfrm>
            <a:off x="1917700" y="6350000"/>
            <a:ext cx="482600" cy="482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ML Decoders in Quantum Error Correction</a:t>
            </a:r>
            <a:endParaRPr lang="en-US" sz="2800" dirty="0"/>
          </a:p>
        </p:txBody>
      </p:sp>
      <p:sp>
        <p:nvSpPr>
          <p:cNvPr id="3" name="Text 1"/>
          <p:cNvSpPr/>
          <p:nvPr/>
        </p:nvSpPr>
        <p:spPr>
          <a:xfrm>
            <a:off x="697484" y="1689100"/>
            <a:ext cx="6999986" cy="629285"/>
          </a:xfrm>
          <a:prstGeom prst="rect">
            <a:avLst/>
          </a:prstGeom>
          <a:noFill/>
          <a:ln/>
        </p:spPr>
        <p:txBody>
          <a:bodyPr wrap="square" lIns="0" tIns="0" rIns="0" bIns="0" rtlCol="0" anchor="t">
            <a:normAutofit/>
          </a:bodyPr>
          <a:lstStyle/>
          <a:p>
            <a:pPr marL="197866" indent="-197866" algn="l">
              <a:lnSpc>
                <a:spcPts val="2340"/>
              </a:lnSpc>
              <a:buSzPct val="100000"/>
              <a:buChar char="•"/>
            </a:pPr>
            <a:r>
              <a:rPr lang="en-US" sz="1800" dirty="0">
                <a:solidFill>
                  <a:srgbClr val="000000"/>
                </a:solidFill>
                <a:latin typeface="Roboto" pitchFamily="34" charset="0"/>
                <a:ea typeface="Roboto" pitchFamily="34" charset="-122"/>
                <a:cs typeface="Roboto" pitchFamily="34" charset="-120"/>
              </a:rPr>
              <a:t>QEC spreads one logical qubit over many physical qubits and keeps measuring </a:t>
            </a:r>
            <a:r>
              <a:rPr lang="en-US" sz="1800" b="1" dirty="0">
                <a:solidFill>
                  <a:srgbClr val="000000"/>
                </a:solidFill>
                <a:latin typeface="Roboto" pitchFamily="34" charset="0"/>
                <a:ea typeface="Roboto" pitchFamily="34" charset="-122"/>
                <a:cs typeface="Roboto" pitchFamily="34" charset="-120"/>
              </a:rPr>
              <a:t>stabilizer checks</a:t>
            </a:r>
            <a:r>
              <a:rPr lang="en-US" sz="1800" dirty="0">
                <a:solidFill>
                  <a:srgbClr val="000000"/>
                </a:solidFill>
                <a:latin typeface="Roboto" pitchFamily="34" charset="0"/>
                <a:ea typeface="Roboto" pitchFamily="34" charset="-122"/>
                <a:cs typeface="Roboto" pitchFamily="34" charset="-120"/>
              </a:rPr>
              <a:t>.</a:t>
            </a:r>
            <a:endParaRPr lang="en-US" sz="1800" dirty="0"/>
          </a:p>
        </p:txBody>
      </p:sp>
      <p:sp>
        <p:nvSpPr>
          <p:cNvPr id="4" name="Text 2"/>
          <p:cNvSpPr/>
          <p:nvPr/>
        </p:nvSpPr>
        <p:spPr>
          <a:xfrm>
            <a:off x="697484" y="2566035"/>
            <a:ext cx="6999986" cy="629285"/>
          </a:xfrm>
          <a:prstGeom prst="rect">
            <a:avLst/>
          </a:prstGeom>
          <a:noFill/>
          <a:ln/>
        </p:spPr>
        <p:txBody>
          <a:bodyPr wrap="square" lIns="0" tIns="0" rIns="0" bIns="0" rtlCol="0" anchor="t">
            <a:normAutofit/>
          </a:bodyPr>
          <a:lstStyle/>
          <a:p>
            <a:pPr marL="197866" indent="-197866" algn="l">
              <a:lnSpc>
                <a:spcPts val="2340"/>
              </a:lnSpc>
              <a:buSzPct val="100000"/>
              <a:buChar char="•"/>
            </a:pPr>
            <a:r>
              <a:rPr lang="en-US" sz="1800" dirty="0">
                <a:solidFill>
                  <a:srgbClr val="000000"/>
                </a:solidFill>
                <a:latin typeface="Roboto" pitchFamily="34" charset="0"/>
                <a:ea typeface="Roboto" pitchFamily="34" charset="-122"/>
                <a:cs typeface="Roboto" pitchFamily="34" charset="-120"/>
              </a:rPr>
              <a:t>Each check gives one bit, </a:t>
            </a:r>
            <a:r>
              <a:rPr lang="en-US" sz="1800" b="1" dirty="0">
                <a:solidFill>
                  <a:srgbClr val="000000"/>
                </a:solidFill>
                <a:latin typeface="Roboto" pitchFamily="34" charset="0"/>
                <a:ea typeface="Roboto" pitchFamily="34" charset="-122"/>
                <a:cs typeface="Roboto" pitchFamily="34" charset="-120"/>
              </a:rPr>
              <a:t>1 if an error is nearby</a:t>
            </a:r>
            <a:r>
              <a:rPr lang="en-US" sz="1800" dirty="0">
                <a:solidFill>
                  <a:srgbClr val="000000"/>
                </a:solidFill>
                <a:latin typeface="Roboto" pitchFamily="34" charset="0"/>
                <a:ea typeface="Roboto" pitchFamily="34" charset="-122"/>
                <a:cs typeface="Roboto" pitchFamily="34" charset="-120"/>
              </a:rPr>
              <a:t>. Together, the bits form the </a:t>
            </a:r>
            <a:r>
              <a:rPr lang="en-US" sz="1800" b="1" dirty="0">
                <a:solidFill>
                  <a:srgbClr val="000000"/>
                </a:solidFill>
                <a:latin typeface="Roboto" pitchFamily="34" charset="0"/>
                <a:ea typeface="Roboto" pitchFamily="34" charset="-122"/>
                <a:cs typeface="Roboto" pitchFamily="34" charset="-120"/>
              </a:rPr>
              <a:t>syndrome</a:t>
            </a:r>
            <a:r>
              <a:rPr lang="en-US" sz="1800" dirty="0">
                <a:solidFill>
                  <a:srgbClr val="000000"/>
                </a:solidFill>
                <a:latin typeface="Roboto" pitchFamily="34" charset="0"/>
                <a:ea typeface="Roboto" pitchFamily="34" charset="-122"/>
                <a:cs typeface="Roboto" pitchFamily="34" charset="-120"/>
              </a:rPr>
              <a:t>.</a:t>
            </a:r>
            <a:endParaRPr lang="en-US" sz="1800" dirty="0"/>
          </a:p>
        </p:txBody>
      </p:sp>
      <p:sp>
        <p:nvSpPr>
          <p:cNvPr id="5" name="Text 3"/>
          <p:cNvSpPr/>
          <p:nvPr/>
        </p:nvSpPr>
        <p:spPr>
          <a:xfrm>
            <a:off x="697484" y="3442970"/>
            <a:ext cx="6999986" cy="629285"/>
          </a:xfrm>
          <a:prstGeom prst="rect">
            <a:avLst/>
          </a:prstGeom>
          <a:noFill/>
          <a:ln/>
        </p:spPr>
        <p:txBody>
          <a:bodyPr wrap="square" lIns="0" tIns="0" rIns="0" bIns="0" rtlCol="0" anchor="t">
            <a:normAutofit/>
          </a:bodyPr>
          <a:lstStyle/>
          <a:p>
            <a:pPr marL="197866" indent="-197866" algn="l">
              <a:lnSpc>
                <a:spcPts val="2340"/>
              </a:lnSpc>
              <a:buSzPct val="100000"/>
              <a:buChar char="•"/>
            </a:pPr>
            <a:r>
              <a:rPr lang="en-US" sz="1800" dirty="0">
                <a:solidFill>
                  <a:srgbClr val="000000"/>
                </a:solidFill>
                <a:latin typeface="Roboto" pitchFamily="34" charset="0"/>
                <a:ea typeface="Roboto" pitchFamily="34" charset="-122"/>
                <a:cs typeface="Roboto" pitchFamily="34" charset="-120"/>
              </a:rPr>
              <a:t>A classical </a:t>
            </a:r>
            <a:r>
              <a:rPr lang="en-US" sz="1800" b="1" dirty="0">
                <a:solidFill>
                  <a:srgbClr val="000000"/>
                </a:solidFill>
                <a:latin typeface="Roboto" pitchFamily="34" charset="0"/>
                <a:ea typeface="Roboto" pitchFamily="34" charset="-122"/>
                <a:cs typeface="Roboto" pitchFamily="34" charset="-120"/>
              </a:rPr>
              <a:t>decoder</a:t>
            </a:r>
            <a:r>
              <a:rPr lang="en-US" sz="1800" dirty="0">
                <a:solidFill>
                  <a:srgbClr val="000000"/>
                </a:solidFill>
                <a:latin typeface="Roboto" pitchFamily="34" charset="0"/>
                <a:ea typeface="Roboto" pitchFamily="34" charset="-122"/>
                <a:cs typeface="Roboto" pitchFamily="34" charset="-120"/>
              </a:rPr>
              <a:t> reads the syndrome and outputs a </a:t>
            </a:r>
            <a:r>
              <a:rPr lang="en-US" sz="1800" b="1" dirty="0">
                <a:solidFill>
                  <a:srgbClr val="000000"/>
                </a:solidFill>
                <a:latin typeface="Roboto" pitchFamily="34" charset="0"/>
                <a:ea typeface="Roboto" pitchFamily="34" charset="-122"/>
                <a:cs typeface="Roboto" pitchFamily="34" charset="-120"/>
              </a:rPr>
              <a:t>correction</a:t>
            </a:r>
            <a:r>
              <a:rPr lang="en-US" sz="1800" dirty="0">
                <a:solidFill>
                  <a:srgbClr val="000000"/>
                </a:solidFill>
                <a:latin typeface="Roboto" pitchFamily="34" charset="0"/>
                <a:ea typeface="Roboto" pitchFamily="34" charset="-122"/>
                <a:cs typeface="Roboto" pitchFamily="34" charset="-120"/>
              </a:rPr>
              <a:t>: </a:t>
            </a:r>
            <a:r>
              <a:rPr lang="en-US" sz="1800" b="1" dirty="0">
                <a:solidFill>
                  <a:srgbClr val="000000"/>
                </a:solidFill>
                <a:latin typeface="Roboto" pitchFamily="34" charset="0"/>
                <a:ea typeface="Roboto" pitchFamily="34" charset="-122"/>
                <a:cs typeface="Roboto" pitchFamily="34" charset="-120"/>
              </a:rPr>
              <a:t>which data qubit</a:t>
            </a:r>
            <a:r>
              <a:rPr lang="en-US" sz="1800" dirty="0">
                <a:solidFill>
                  <a:srgbClr val="000000"/>
                </a:solidFill>
                <a:latin typeface="Roboto" pitchFamily="34" charset="0"/>
                <a:ea typeface="Roboto" pitchFamily="34" charset="-122"/>
                <a:cs typeface="Roboto" pitchFamily="34" charset="-120"/>
              </a:rPr>
              <a:t> to fix and </a:t>
            </a:r>
            <a:r>
              <a:rPr lang="en-US" sz="1800" b="1" dirty="0">
                <a:solidFill>
                  <a:srgbClr val="000000"/>
                </a:solidFill>
                <a:latin typeface="Roboto" pitchFamily="34" charset="0"/>
                <a:ea typeface="Roboto" pitchFamily="34" charset="-122"/>
                <a:cs typeface="Roboto" pitchFamily="34" charset="-120"/>
              </a:rPr>
              <a:t>which Pauli</a:t>
            </a:r>
            <a:r>
              <a:rPr lang="en-US" sz="1800" dirty="0">
                <a:solidFill>
                  <a:srgbClr val="000000"/>
                </a:solidFill>
                <a:latin typeface="Roboto" pitchFamily="34" charset="0"/>
                <a:ea typeface="Roboto" pitchFamily="34" charset="-122"/>
                <a:cs typeface="Roboto" pitchFamily="34" charset="-120"/>
              </a:rPr>
              <a:t> (X or Z).</a:t>
            </a:r>
            <a:endParaRPr lang="en-US" sz="1800" dirty="0"/>
          </a:p>
        </p:txBody>
      </p:sp>
      <p:sp>
        <p:nvSpPr>
          <p:cNvPr id="6" name="Text 4"/>
          <p:cNvSpPr/>
          <p:nvPr/>
        </p:nvSpPr>
        <p:spPr>
          <a:xfrm>
            <a:off x="697484" y="4319905"/>
            <a:ext cx="6999986" cy="629285"/>
          </a:xfrm>
          <a:prstGeom prst="rect">
            <a:avLst/>
          </a:prstGeom>
          <a:noFill/>
          <a:ln/>
        </p:spPr>
        <p:txBody>
          <a:bodyPr wrap="square" lIns="0" tIns="0" rIns="0" bIns="0" rtlCol="0" anchor="t">
            <a:normAutofit/>
          </a:bodyPr>
          <a:lstStyle/>
          <a:p>
            <a:pPr marL="197866" indent="-197866" algn="l">
              <a:lnSpc>
                <a:spcPts val="2340"/>
              </a:lnSpc>
              <a:buSzPct val="100000"/>
              <a:buChar char="•"/>
            </a:pPr>
            <a:r>
              <a:rPr lang="en-US" sz="1800" b="1" dirty="0">
                <a:solidFill>
                  <a:srgbClr val="000000"/>
                </a:solidFill>
                <a:latin typeface="Roboto" pitchFamily="34" charset="0"/>
                <a:ea typeface="Roboto" pitchFamily="34" charset="-122"/>
                <a:cs typeface="Roboto" pitchFamily="34" charset="-120"/>
              </a:rPr>
              <a:t>ML decoders</a:t>
            </a:r>
            <a:r>
              <a:rPr lang="en-US" sz="1800" dirty="0">
                <a:solidFill>
                  <a:srgbClr val="000000"/>
                </a:solidFill>
                <a:latin typeface="Roboto" pitchFamily="34" charset="0"/>
                <a:ea typeface="Roboto" pitchFamily="34" charset="-122"/>
                <a:cs typeface="Roboto" pitchFamily="34" charset="-120"/>
              </a:rPr>
              <a:t> learn this mapping and run on the </a:t>
            </a:r>
            <a:r>
              <a:rPr lang="en-US" sz="1800" b="1" dirty="0">
                <a:solidFill>
                  <a:srgbClr val="000000"/>
                </a:solidFill>
                <a:latin typeface="Roboto" pitchFamily="34" charset="0"/>
                <a:ea typeface="Roboto" pitchFamily="34" charset="-122"/>
                <a:cs typeface="Roboto" pitchFamily="34" charset="-120"/>
              </a:rPr>
              <a:t>classical controller</a:t>
            </a:r>
            <a:r>
              <a:rPr lang="en-US" sz="1800" dirty="0">
                <a:solidFill>
                  <a:srgbClr val="000000"/>
                </a:solidFill>
                <a:latin typeface="Roboto" pitchFamily="34" charset="0"/>
                <a:ea typeface="Roboto" pitchFamily="34" charset="-122"/>
                <a:cs typeface="Roboto" pitchFamily="34" charset="-120"/>
              </a:rPr>
              <a:t>, inside the </a:t>
            </a:r>
            <a:r>
              <a:rPr lang="en-US" sz="1800" b="1" dirty="0">
                <a:solidFill>
                  <a:srgbClr val="000000"/>
                </a:solidFill>
                <a:latin typeface="Roboto" pitchFamily="34" charset="0"/>
                <a:ea typeface="Roboto" pitchFamily="34" charset="-122"/>
                <a:cs typeface="Roboto" pitchFamily="34" charset="-120"/>
              </a:rPr>
              <a:t>trusted computing base</a:t>
            </a:r>
            <a:r>
              <a:rPr lang="en-US" sz="1800" dirty="0">
                <a:solidFill>
                  <a:srgbClr val="000000"/>
                </a:solidFill>
                <a:latin typeface="Roboto" pitchFamily="34" charset="0"/>
                <a:ea typeface="Roboto" pitchFamily="34" charset="-122"/>
                <a:cs typeface="Roboto" pitchFamily="34" charset="-120"/>
              </a:rPr>
              <a:t>.</a:t>
            </a:r>
            <a:endParaRPr lang="en-US" sz="1800" dirty="0"/>
          </a:p>
        </p:txBody>
      </p:sp>
      <p:sp>
        <p:nvSpPr>
          <p:cNvPr id="7" name="Shape 5"/>
          <p:cNvSpPr/>
          <p:nvPr/>
        </p:nvSpPr>
        <p:spPr>
          <a:xfrm>
            <a:off x="8235950" y="1695450"/>
            <a:ext cx="3371850" cy="3829050"/>
          </a:xfrm>
          <a:prstGeom prst="roundRect">
            <a:avLst>
              <a:gd name="adj" fmla="val 2072"/>
            </a:avLst>
          </a:prstGeom>
          <a:solidFill>
            <a:srgbClr val="F2F2F2"/>
          </a:solidFill>
          <a:ln w="12700">
            <a:solidFill>
              <a:srgbClr val="BFBFBF"/>
            </a:solidFill>
            <a:prstDash val="solid"/>
          </a:ln>
        </p:spPr>
        <p:txBody>
          <a:bodyPr/>
          <a:lstStyle/>
          <a:p>
            <a:endParaRPr lang="en-US"/>
          </a:p>
        </p:txBody>
      </p:sp>
      <p:sp>
        <p:nvSpPr>
          <p:cNvPr id="8" name="Text 6"/>
          <p:cNvSpPr/>
          <p:nvPr/>
        </p:nvSpPr>
        <p:spPr>
          <a:xfrm>
            <a:off x="8178832" y="1803400"/>
            <a:ext cx="3486087" cy="269240"/>
          </a:xfrm>
          <a:prstGeom prst="rect">
            <a:avLst/>
          </a:prstGeom>
          <a:noFill/>
          <a:ln/>
        </p:spPr>
        <p:txBody>
          <a:bodyPr wrap="square" lIns="0" tIns="0" rIns="0" bIns="0" rtlCol="0" anchor="t">
            <a:normAutofit/>
          </a:bodyPr>
          <a:lstStyle/>
          <a:p>
            <a:pPr marL="0" indent="0" algn="ctr">
              <a:lnSpc>
                <a:spcPts val="1920"/>
              </a:lnSpc>
              <a:buNone/>
            </a:pPr>
            <a:r>
              <a:rPr lang="en-US" sz="1600" b="1" dirty="0">
                <a:solidFill>
                  <a:srgbClr val="154F90"/>
                </a:solidFill>
                <a:latin typeface="Roboto" pitchFamily="34" charset="0"/>
                <a:ea typeface="Roboto" pitchFamily="34" charset="-122"/>
                <a:cs typeface="Roboto" pitchFamily="34" charset="-120"/>
              </a:rPr>
              <a:t>Distance-5 surface code</a:t>
            </a:r>
            <a:endParaRPr lang="en-US" sz="1600" dirty="0"/>
          </a:p>
        </p:txBody>
      </p:sp>
      <p:sp>
        <p:nvSpPr>
          <p:cNvPr id="9" name="Text 7"/>
          <p:cNvSpPr/>
          <p:nvPr/>
        </p:nvSpPr>
        <p:spPr>
          <a:xfrm>
            <a:off x="8178832" y="2070100"/>
            <a:ext cx="3486087" cy="223520"/>
          </a:xfrm>
          <a:prstGeom prst="rect">
            <a:avLst/>
          </a:prstGeom>
          <a:noFill/>
          <a:ln/>
        </p:spPr>
        <p:txBody>
          <a:bodyPr wrap="square" lIns="0" tIns="0" rIns="0" bIns="0" rtlCol="0" anchor="t">
            <a:normAutofit/>
          </a:bodyPr>
          <a:lstStyle/>
          <a:p>
            <a:pPr marL="0" indent="0" algn="ctr">
              <a:lnSpc>
                <a:spcPts val="1560"/>
              </a:lnSpc>
              <a:buNone/>
            </a:pPr>
            <a:r>
              <a:rPr lang="en-US" sz="1200" dirty="0">
                <a:solidFill>
                  <a:srgbClr val="595959"/>
                </a:solidFill>
                <a:latin typeface="Roboto" pitchFamily="34" charset="0"/>
                <a:ea typeface="Roboto" pitchFamily="34" charset="-122"/>
                <a:cs typeface="Roboto" pitchFamily="34" charset="-120"/>
              </a:rPr>
              <a:t>25 data qubits (dots) · 24 checks</a:t>
            </a:r>
            <a:endParaRPr lang="en-US" sz="1200" dirty="0"/>
          </a:p>
        </p:txBody>
      </p:sp>
      <p:pic>
        <p:nvPicPr>
          <p:cNvPr id="10" name="Image 0" descr="Distance-5 rotated surface code: a 5 by 5 grid of data qubits with X checks in orange and Z checks in blue; an X error on the center data qubit flips the two Z checks beside it"/>
          <p:cNvPicPr>
            <a:picLocks noChangeAspect="1"/>
          </p:cNvPicPr>
          <p:nvPr/>
        </p:nvPicPr>
        <p:blipFill>
          <a:blip r:embed="rId3"/>
          <a:srcRect/>
          <a:stretch/>
        </p:blipFill>
        <p:spPr>
          <a:xfrm>
            <a:off x="8782050" y="2324100"/>
            <a:ext cx="2286000" cy="2286000"/>
          </a:xfrm>
          <a:prstGeom prst="rect">
            <a:avLst/>
          </a:prstGeom>
        </p:spPr>
      </p:pic>
      <p:sp>
        <p:nvSpPr>
          <p:cNvPr id="11" name="Text 8"/>
          <p:cNvSpPr/>
          <p:nvPr/>
        </p:nvSpPr>
        <p:spPr>
          <a:xfrm>
            <a:off x="9994900" y="3130550"/>
            <a:ext cx="304800" cy="254000"/>
          </a:xfrm>
          <a:prstGeom prst="rect">
            <a:avLst/>
          </a:prstGeom>
          <a:noFill/>
          <a:ln/>
        </p:spPr>
        <p:txBody>
          <a:bodyPr wrap="square" lIns="0" tIns="0" rIns="0" bIns="0" rtlCol="0" anchor="t">
            <a:normAutofit/>
          </a:bodyPr>
          <a:lstStyle/>
          <a:p>
            <a:pPr marL="0" indent="0" algn="ctr">
              <a:lnSpc>
                <a:spcPts val="1800"/>
              </a:lnSpc>
              <a:buNone/>
            </a:pPr>
            <a:r>
              <a:rPr lang="en-US" sz="1500" b="1" dirty="0">
                <a:solidFill>
                  <a:srgbClr val="C00000"/>
                </a:solidFill>
                <a:latin typeface="Roboto" pitchFamily="34" charset="0"/>
                <a:ea typeface="Roboto" pitchFamily="34" charset="-122"/>
                <a:cs typeface="Roboto" pitchFamily="34" charset="-120"/>
              </a:rPr>
              <a:t>1</a:t>
            </a:r>
            <a:endParaRPr lang="en-US" sz="1500" dirty="0"/>
          </a:p>
        </p:txBody>
      </p:sp>
      <p:sp>
        <p:nvSpPr>
          <p:cNvPr id="12" name="Text 9"/>
          <p:cNvSpPr/>
          <p:nvPr/>
        </p:nvSpPr>
        <p:spPr>
          <a:xfrm>
            <a:off x="9550400" y="3575050"/>
            <a:ext cx="304800" cy="254000"/>
          </a:xfrm>
          <a:prstGeom prst="rect">
            <a:avLst/>
          </a:prstGeom>
          <a:noFill/>
          <a:ln/>
        </p:spPr>
        <p:txBody>
          <a:bodyPr wrap="square" lIns="0" tIns="0" rIns="0" bIns="0" rtlCol="0" anchor="t">
            <a:normAutofit/>
          </a:bodyPr>
          <a:lstStyle/>
          <a:p>
            <a:pPr marL="0" indent="0" algn="ctr">
              <a:lnSpc>
                <a:spcPts val="1800"/>
              </a:lnSpc>
              <a:buNone/>
            </a:pPr>
            <a:r>
              <a:rPr lang="en-US" sz="1500" b="1" dirty="0">
                <a:solidFill>
                  <a:srgbClr val="C00000"/>
                </a:solidFill>
                <a:latin typeface="Roboto" pitchFamily="34" charset="0"/>
                <a:ea typeface="Roboto" pitchFamily="34" charset="-122"/>
                <a:cs typeface="Roboto" pitchFamily="34" charset="-120"/>
              </a:rPr>
              <a:t>1</a:t>
            </a:r>
            <a:endParaRPr lang="en-US" sz="1500" dirty="0"/>
          </a:p>
        </p:txBody>
      </p:sp>
      <p:sp>
        <p:nvSpPr>
          <p:cNvPr id="13" name="Shape 10"/>
          <p:cNvSpPr/>
          <p:nvPr/>
        </p:nvSpPr>
        <p:spPr>
          <a:xfrm>
            <a:off x="8509000" y="4756150"/>
            <a:ext cx="139700" cy="139700"/>
          </a:xfrm>
          <a:prstGeom prst="roundRect">
            <a:avLst>
              <a:gd name="adj" fmla="val 50000"/>
            </a:avLst>
          </a:prstGeom>
          <a:solidFill>
            <a:srgbClr val="C00000"/>
          </a:solidFill>
          <a:ln/>
        </p:spPr>
        <p:txBody>
          <a:bodyPr/>
          <a:lstStyle/>
          <a:p>
            <a:endParaRPr lang="en-US"/>
          </a:p>
        </p:txBody>
      </p:sp>
      <p:sp>
        <p:nvSpPr>
          <p:cNvPr id="14" name="Text 11"/>
          <p:cNvSpPr/>
          <p:nvPr/>
        </p:nvSpPr>
        <p:spPr>
          <a:xfrm>
            <a:off x="8737600" y="4711700"/>
            <a:ext cx="2877820" cy="22352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X error on one data qubit</a:t>
            </a:r>
            <a:endParaRPr lang="en-US" sz="1200" dirty="0"/>
          </a:p>
        </p:txBody>
      </p:sp>
      <p:sp>
        <p:nvSpPr>
          <p:cNvPr id="15" name="Shape 12"/>
          <p:cNvSpPr/>
          <p:nvPr/>
        </p:nvSpPr>
        <p:spPr>
          <a:xfrm>
            <a:off x="8518525" y="4994275"/>
            <a:ext cx="120650" cy="120650"/>
          </a:xfrm>
          <a:prstGeom prst="rect">
            <a:avLst/>
          </a:prstGeom>
          <a:solidFill>
            <a:srgbClr val="BDD7EE"/>
          </a:solidFill>
          <a:ln w="19050">
            <a:solidFill>
              <a:srgbClr val="C00000"/>
            </a:solidFill>
            <a:prstDash val="solid"/>
          </a:ln>
        </p:spPr>
        <p:txBody>
          <a:bodyPr/>
          <a:lstStyle/>
          <a:p>
            <a:endParaRPr lang="en-US"/>
          </a:p>
        </p:txBody>
      </p:sp>
      <p:sp>
        <p:nvSpPr>
          <p:cNvPr id="16" name="Text 13"/>
          <p:cNvSpPr/>
          <p:nvPr/>
        </p:nvSpPr>
        <p:spPr>
          <a:xfrm>
            <a:off x="8737600" y="4940300"/>
            <a:ext cx="2877820" cy="22352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its two Z checks (blue) read 1</a:t>
            </a:r>
            <a:endParaRPr lang="en-US" sz="1200" dirty="0"/>
          </a:p>
        </p:txBody>
      </p:sp>
      <p:sp>
        <p:nvSpPr>
          <p:cNvPr id="17" name="Text 14"/>
          <p:cNvSpPr/>
          <p:nvPr/>
        </p:nvSpPr>
        <p:spPr>
          <a:xfrm>
            <a:off x="8509000" y="5219700"/>
            <a:ext cx="3074035" cy="223520"/>
          </a:xfrm>
          <a:prstGeom prst="rect">
            <a:avLst/>
          </a:prstGeom>
          <a:noFill/>
          <a:ln/>
        </p:spPr>
        <p:txBody>
          <a:bodyPr wrap="square" lIns="0" tIns="0" rIns="0" bIns="0" rtlCol="0" anchor="t">
            <a:normAutofit/>
          </a:bodyPr>
          <a:lstStyle/>
          <a:p>
            <a:pPr marL="0" indent="0" algn="l">
              <a:lnSpc>
                <a:spcPts val="1560"/>
              </a:lnSpc>
              <a:buNone/>
            </a:pPr>
            <a:r>
              <a:rPr lang="en-US" sz="1200" b="1" dirty="0">
                <a:solidFill>
                  <a:srgbClr val="154F90"/>
                </a:solidFill>
                <a:latin typeface="Roboto" pitchFamily="34" charset="0"/>
                <a:ea typeface="Roboto" pitchFamily="34" charset="-122"/>
                <a:cs typeface="Roboto" pitchFamily="34" charset="-120"/>
              </a:rPr>
              <a:t>→ Decoder output: X on this qubit</a:t>
            </a:r>
            <a:endParaRPr lang="en-US" sz="1200" dirty="0"/>
          </a:p>
        </p:txBody>
      </p:sp>
      <p:pic>
        <p:nvPicPr>
          <p:cNvPr id="18" name="Image 1"/>
          <p:cNvPicPr>
            <a:picLocks noChangeAspect="1"/>
          </p:cNvPicPr>
          <p:nvPr/>
        </p:nvPicPr>
        <p:blipFill>
          <a:blip r:embed="rId4"/>
          <a:srcRect l="-391" r="-391"/>
          <a:stretch/>
        </p:blipFill>
        <p:spPr>
          <a:xfrm>
            <a:off x="76200" y="6394450"/>
            <a:ext cx="349250" cy="336550"/>
          </a:xfrm>
          <a:prstGeom prst="rect">
            <a:avLst/>
          </a:prstGeom>
        </p:spPr>
      </p:pic>
      <p:sp>
        <p:nvSpPr>
          <p:cNvPr id="19" name="Text 15"/>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0" name="Text 16"/>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2</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dissolve">
                                      <p:cBhvr>
                                        <p:cTn id="20" dur="500"/>
                                        <p:tgtEl>
                                          <p:spTgt spid="8"/>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500"/>
                                        <p:tgtEl>
                                          <p:spTgt spid="9"/>
                                        </p:tgtEl>
                                      </p:cBhvr>
                                    </p:animEffect>
                                  </p:childTnLst>
                                </p:cTn>
                              </p:par>
                              <p:par>
                                <p:cTn id="24" presetID="9"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dissolve">
                                      <p:cBhvr>
                                        <p:cTn id="26" dur="500"/>
                                        <p:tgtEl>
                                          <p:spTgt spid="10"/>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dissolve">
                                      <p:cBhvr>
                                        <p:cTn id="29" dur="500"/>
                                        <p:tgtEl>
                                          <p:spTgt spid="11"/>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ssolve">
                                      <p:cBhvr>
                                        <p:cTn id="32" dur="500"/>
                                        <p:tgtEl>
                                          <p:spTgt spid="12"/>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dissolve">
                                      <p:cBhvr>
                                        <p:cTn id="35" dur="500"/>
                                        <p:tgtEl>
                                          <p:spTgt spid="13"/>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dissolve">
                                      <p:cBhvr>
                                        <p:cTn id="38" dur="500"/>
                                        <p:tgtEl>
                                          <p:spTgt spid="14"/>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dissolve">
                                      <p:cBhvr>
                                        <p:cTn id="41" dur="500"/>
                                        <p:tgtEl>
                                          <p:spTgt spid="15"/>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dissolve">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dissolve">
                                      <p:cBhvr>
                                        <p:cTn id="49" dur="500"/>
                                        <p:tgtEl>
                                          <p:spTgt spid="5"/>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dissolve">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dissolve">
                                      <p:cBhvr>
                                        <p:cTn id="5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1" grpId="0" animBg="1"/>
      <p:bldP spid="12" grpId="0" animBg="1"/>
      <p:bldP spid="13" grpId="0" animBg="1"/>
      <p:bldP spid="14" grpId="0" animBg="1"/>
      <p:bldP spid="15" grpId="0" animBg="1"/>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Attack Surface in the Quantum Computer Controller</a:t>
            </a:r>
            <a:endParaRPr lang="en-US" sz="2800" dirty="0"/>
          </a:p>
        </p:txBody>
      </p:sp>
      <p:pic>
        <p:nvPicPr>
          <p:cNvPr id="3" name="Image 0" descr="Quantum computer: cloud access and a management server connect to the quantum computer controllers, which drive the quantum processing unit with analog RF pulses; the controllers are highlighted as the attack surface"/>
          <p:cNvPicPr>
            <a:picLocks noChangeAspect="1"/>
          </p:cNvPicPr>
          <p:nvPr/>
        </p:nvPicPr>
        <p:blipFill>
          <a:blip r:embed="rId3"/>
          <a:srcRect l="-2281" r="-2281"/>
          <a:stretch/>
        </p:blipFill>
        <p:spPr>
          <a:xfrm>
            <a:off x="457200" y="1498600"/>
            <a:ext cx="6096000" cy="3937000"/>
          </a:xfrm>
          <a:prstGeom prst="rect">
            <a:avLst/>
          </a:prstGeom>
        </p:spPr>
      </p:pic>
      <p:sp>
        <p:nvSpPr>
          <p:cNvPr id="4" name="Shape 1"/>
          <p:cNvSpPr/>
          <p:nvPr/>
        </p:nvSpPr>
        <p:spPr>
          <a:xfrm>
            <a:off x="6864350" y="1593850"/>
            <a:ext cx="4864100" cy="1765300"/>
          </a:xfrm>
          <a:prstGeom prst="rect">
            <a:avLst/>
          </a:prstGeom>
          <a:solidFill>
            <a:srgbClr val="F2F2F2"/>
          </a:solidFill>
          <a:ln w="12700">
            <a:solidFill>
              <a:srgbClr val="BFBFBF"/>
            </a:solidFill>
            <a:prstDash val="solid"/>
          </a:ln>
        </p:spPr>
        <p:txBody>
          <a:bodyPr/>
          <a:lstStyle/>
          <a:p>
            <a:endParaRPr lang="en-US"/>
          </a:p>
        </p:txBody>
      </p:sp>
      <p:sp>
        <p:nvSpPr>
          <p:cNvPr id="5" name="Shape 2"/>
          <p:cNvSpPr/>
          <p:nvPr/>
        </p:nvSpPr>
        <p:spPr>
          <a:xfrm>
            <a:off x="6858000" y="1587500"/>
            <a:ext cx="127000" cy="1778000"/>
          </a:xfrm>
          <a:prstGeom prst="rect">
            <a:avLst/>
          </a:prstGeom>
          <a:solidFill>
            <a:srgbClr val="ED7D31"/>
          </a:solidFill>
          <a:ln/>
        </p:spPr>
        <p:txBody>
          <a:bodyPr/>
          <a:lstStyle/>
          <a:p>
            <a:endParaRPr lang="en-US"/>
          </a:p>
        </p:txBody>
      </p:sp>
      <p:sp>
        <p:nvSpPr>
          <p:cNvPr id="6" name="Text 3"/>
          <p:cNvSpPr/>
          <p:nvPr/>
        </p:nvSpPr>
        <p:spPr>
          <a:xfrm>
            <a:off x="7162800" y="1752600"/>
            <a:ext cx="4512945"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54F90"/>
                </a:solidFill>
                <a:latin typeface="Roboto" pitchFamily="34" charset="0"/>
                <a:ea typeface="Roboto" pitchFamily="34" charset="-122"/>
                <a:cs typeface="Roboto" pitchFamily="34" charset="-120"/>
              </a:rPr>
              <a:t>Prior work: active fault injection</a:t>
            </a:r>
            <a:endParaRPr lang="en-US" sz="1500" dirty="0"/>
          </a:p>
        </p:txBody>
      </p:sp>
      <p:sp>
        <p:nvSpPr>
          <p:cNvPr id="7" name="Text 4"/>
          <p:cNvSpPr/>
          <p:nvPr/>
        </p:nvSpPr>
        <p:spPr>
          <a:xfrm>
            <a:off x="7162800" y="2082800"/>
            <a:ext cx="4512945" cy="48768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000000"/>
                </a:solidFill>
                <a:latin typeface="Roboto" pitchFamily="34" charset="0"/>
                <a:ea typeface="Roboto" pitchFamily="34" charset="-122"/>
                <a:cs typeface="Roboto" pitchFamily="34" charset="-120"/>
              </a:rPr>
              <a:t>Glitching the decoder </a:t>
            </a:r>
            <a:r>
              <a:rPr lang="en-US" sz="1400" b="1" dirty="0">
                <a:solidFill>
                  <a:srgbClr val="000000"/>
                </a:solidFill>
                <a:latin typeface="Roboto" pitchFamily="34" charset="0"/>
                <a:ea typeface="Roboto" pitchFamily="34" charset="-122"/>
                <a:cs typeface="Roboto" pitchFamily="34" charset="-120"/>
              </a:rPr>
              <a:t>can change its corrections</a:t>
            </a:r>
            <a:r>
              <a:rPr lang="en-US" sz="1400" dirty="0">
                <a:solidFill>
                  <a:srgbClr val="000000"/>
                </a:solidFill>
                <a:latin typeface="Roboto" pitchFamily="34" charset="0"/>
                <a:ea typeface="Roboto" pitchFamily="34" charset="-122"/>
                <a:cs typeface="Roboto" pitchFamily="34" charset="-120"/>
              </a:rPr>
              <a:t>. This is an </a:t>
            </a:r>
            <a:r>
              <a:rPr lang="en-US" sz="1400" b="1" dirty="0">
                <a:solidFill>
                  <a:srgbClr val="000000"/>
                </a:solidFill>
                <a:latin typeface="Roboto" pitchFamily="34" charset="0"/>
                <a:ea typeface="Roboto" pitchFamily="34" charset="-122"/>
                <a:cs typeface="Roboto" pitchFamily="34" charset="-120"/>
              </a:rPr>
              <a:t>integrity</a:t>
            </a:r>
            <a:r>
              <a:rPr lang="en-US" sz="1400" dirty="0">
                <a:solidFill>
                  <a:srgbClr val="000000"/>
                </a:solidFill>
                <a:latin typeface="Roboto" pitchFamily="34" charset="0"/>
                <a:ea typeface="Roboto" pitchFamily="34" charset="-122"/>
                <a:cs typeface="Roboto" pitchFamily="34" charset="-120"/>
              </a:rPr>
              <a:t> attack.</a:t>
            </a:r>
            <a:endParaRPr lang="en-US" sz="1400" dirty="0"/>
          </a:p>
        </p:txBody>
      </p:sp>
      <p:sp>
        <p:nvSpPr>
          <p:cNvPr id="8" name="Shape 5"/>
          <p:cNvSpPr/>
          <p:nvPr/>
        </p:nvSpPr>
        <p:spPr>
          <a:xfrm>
            <a:off x="6864350" y="3562350"/>
            <a:ext cx="4864100" cy="1765300"/>
          </a:xfrm>
          <a:prstGeom prst="rect">
            <a:avLst/>
          </a:prstGeom>
          <a:solidFill>
            <a:srgbClr val="F2F2F2"/>
          </a:solidFill>
          <a:ln w="12700">
            <a:solidFill>
              <a:srgbClr val="BFBFBF"/>
            </a:solidFill>
            <a:prstDash val="solid"/>
          </a:ln>
        </p:spPr>
        <p:txBody>
          <a:bodyPr/>
          <a:lstStyle/>
          <a:p>
            <a:endParaRPr lang="en-US"/>
          </a:p>
        </p:txBody>
      </p:sp>
      <p:sp>
        <p:nvSpPr>
          <p:cNvPr id="9" name="Shape 6"/>
          <p:cNvSpPr/>
          <p:nvPr/>
        </p:nvSpPr>
        <p:spPr>
          <a:xfrm>
            <a:off x="6858000" y="3556000"/>
            <a:ext cx="127000" cy="1778000"/>
          </a:xfrm>
          <a:prstGeom prst="rect">
            <a:avLst/>
          </a:prstGeom>
          <a:solidFill>
            <a:srgbClr val="154F90"/>
          </a:solidFill>
          <a:ln/>
        </p:spPr>
        <p:txBody>
          <a:bodyPr/>
          <a:lstStyle/>
          <a:p>
            <a:endParaRPr lang="en-US"/>
          </a:p>
        </p:txBody>
      </p:sp>
      <p:sp>
        <p:nvSpPr>
          <p:cNvPr id="10" name="Text 7"/>
          <p:cNvSpPr/>
          <p:nvPr/>
        </p:nvSpPr>
        <p:spPr>
          <a:xfrm>
            <a:off x="7162800" y="3721100"/>
            <a:ext cx="4512945"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54F90"/>
                </a:solidFill>
                <a:latin typeface="Roboto" pitchFamily="34" charset="0"/>
                <a:ea typeface="Roboto" pitchFamily="34" charset="-122"/>
                <a:cs typeface="Roboto" pitchFamily="34" charset="-120"/>
              </a:rPr>
              <a:t>This work: passive side channels</a:t>
            </a:r>
            <a:endParaRPr lang="en-US" sz="1500" dirty="0"/>
          </a:p>
        </p:txBody>
      </p:sp>
      <p:sp>
        <p:nvSpPr>
          <p:cNvPr id="11" name="Text 8"/>
          <p:cNvSpPr/>
          <p:nvPr/>
        </p:nvSpPr>
        <p:spPr>
          <a:xfrm>
            <a:off x="7162800" y="4051300"/>
            <a:ext cx="4512945" cy="48768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000000"/>
                </a:solidFill>
                <a:latin typeface="Roboto" pitchFamily="34" charset="0"/>
                <a:ea typeface="Roboto" pitchFamily="34" charset="-122"/>
                <a:cs typeface="Roboto" pitchFamily="34" charset="-120"/>
              </a:rPr>
              <a:t>We only </a:t>
            </a:r>
            <a:r>
              <a:rPr lang="en-US" sz="1400" b="1" dirty="0">
                <a:solidFill>
                  <a:srgbClr val="000000"/>
                </a:solidFill>
                <a:latin typeface="Roboto" pitchFamily="34" charset="0"/>
                <a:ea typeface="Roboto" pitchFamily="34" charset="-122"/>
                <a:cs typeface="Roboto" pitchFamily="34" charset="-120"/>
              </a:rPr>
              <a:t>measure</a:t>
            </a:r>
            <a:r>
              <a:rPr lang="en-US" sz="1400" dirty="0">
                <a:solidFill>
                  <a:srgbClr val="000000"/>
                </a:solidFill>
                <a:latin typeface="Roboto" pitchFamily="34" charset="0"/>
                <a:ea typeface="Roboto" pitchFamily="34" charset="-122"/>
                <a:cs typeface="Roboto" pitchFamily="34" charset="-120"/>
              </a:rPr>
              <a:t> the decoder’s power and timing. This is a </a:t>
            </a:r>
            <a:r>
              <a:rPr lang="en-US" sz="1400" b="1" dirty="0">
                <a:solidFill>
                  <a:srgbClr val="000000"/>
                </a:solidFill>
                <a:latin typeface="Roboto" pitchFamily="34" charset="0"/>
                <a:ea typeface="Roboto" pitchFamily="34" charset="-122"/>
                <a:cs typeface="Roboto" pitchFamily="34" charset="-120"/>
              </a:rPr>
              <a:t>confidentiality</a:t>
            </a:r>
            <a:r>
              <a:rPr lang="en-US" sz="1400" dirty="0">
                <a:solidFill>
                  <a:srgbClr val="000000"/>
                </a:solidFill>
                <a:latin typeface="Roboto" pitchFamily="34" charset="0"/>
                <a:ea typeface="Roboto" pitchFamily="34" charset="-122"/>
                <a:cs typeface="Roboto" pitchFamily="34" charset="-120"/>
              </a:rPr>
              <a:t> attack.</a:t>
            </a:r>
            <a:endParaRPr lang="en-US" sz="1400" dirty="0"/>
          </a:p>
        </p:txBody>
      </p:sp>
      <p:sp>
        <p:nvSpPr>
          <p:cNvPr id="12" name="Text 9"/>
          <p:cNvSpPr/>
          <p:nvPr/>
        </p:nvSpPr>
        <p:spPr>
          <a:xfrm>
            <a:off x="508000" y="5721350"/>
            <a:ext cx="11144250" cy="42164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marL="0" indent="0" algn="ctr">
              <a:lnSpc>
                <a:spcPts val="1820"/>
              </a:lnSpc>
              <a:buNone/>
            </a:pPr>
            <a:r>
              <a:rPr lang="en-US" sz="1400" i="1" dirty="0">
                <a:solidFill>
                  <a:srgbClr val="000000"/>
                </a:solidFill>
                <a:latin typeface="Roboto" pitchFamily="34" charset="0"/>
                <a:ea typeface="Roboto" pitchFamily="34" charset="-122"/>
                <a:cs typeface="Roboto" pitchFamily="34" charset="-120"/>
              </a:rPr>
              <a:t>Even a decoder that always corrects properly can leak </a:t>
            </a:r>
            <a:r>
              <a:rPr lang="en-US" sz="1400" b="1" i="1" dirty="0">
                <a:solidFill>
                  <a:srgbClr val="C00000"/>
                </a:solidFill>
                <a:latin typeface="Roboto" pitchFamily="34" charset="0"/>
                <a:ea typeface="Roboto" pitchFamily="34" charset="-122"/>
                <a:cs typeface="Roboto" pitchFamily="34" charset="-120"/>
              </a:rPr>
              <a:t>which qubit had the error</a:t>
            </a:r>
            <a:r>
              <a:rPr lang="en-US" sz="1400" i="1" dirty="0">
                <a:solidFill>
                  <a:srgbClr val="000000"/>
                </a:solidFill>
                <a:latin typeface="Roboto" pitchFamily="34" charset="0"/>
                <a:ea typeface="Roboto" pitchFamily="34" charset="-122"/>
                <a:cs typeface="Roboto" pitchFamily="34" charset="-120"/>
              </a:rPr>
              <a:t> and </a:t>
            </a:r>
            <a:r>
              <a:rPr lang="en-US" sz="1400" b="1" i="1" dirty="0">
                <a:solidFill>
                  <a:srgbClr val="C00000"/>
                </a:solidFill>
                <a:latin typeface="Roboto" pitchFamily="34" charset="0"/>
                <a:ea typeface="Roboto" pitchFamily="34" charset="-122"/>
                <a:cs typeface="Roboto" pitchFamily="34" charset="-120"/>
              </a:rPr>
              <a:t>what type it was</a:t>
            </a:r>
            <a:r>
              <a:rPr lang="en-US" sz="1400" i="1" dirty="0">
                <a:solidFill>
                  <a:srgbClr val="000000"/>
                </a:solidFill>
                <a:latin typeface="Roboto" pitchFamily="34" charset="0"/>
                <a:ea typeface="Roboto" pitchFamily="34" charset="-122"/>
                <a:cs typeface="Roboto" pitchFamily="34" charset="-120"/>
              </a:rPr>
              <a:t>.</a:t>
            </a:r>
            <a:endParaRPr lang="en-US" sz="1400" dirty="0"/>
          </a:p>
        </p:txBody>
      </p:sp>
      <p:pic>
        <p:nvPicPr>
          <p:cNvPr id="13" name="Image 1"/>
          <p:cNvPicPr>
            <a:picLocks noChangeAspect="1"/>
          </p:cNvPicPr>
          <p:nvPr/>
        </p:nvPicPr>
        <p:blipFill>
          <a:blip r:embed="rId4"/>
          <a:srcRect l="-391" r="-391"/>
          <a:stretch/>
        </p:blipFill>
        <p:spPr>
          <a:xfrm>
            <a:off x="76200" y="6394450"/>
            <a:ext cx="349250" cy="336550"/>
          </a:xfrm>
          <a:prstGeom prst="rect">
            <a:avLst/>
          </a:prstGeom>
        </p:spPr>
      </p:pic>
      <p:sp>
        <p:nvSpPr>
          <p:cNvPr id="14" name="Text 10"/>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15" name="Text 11"/>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3</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dissolve">
                                      <p:cBhvr>
                                        <p:cTn id="29" dur="500"/>
                                        <p:tgtEl>
                                          <p:spTgt spid="9"/>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dissolve">
                                      <p:cBhvr>
                                        <p:cTn id="32" dur="500"/>
                                        <p:tgtEl>
                                          <p:spTgt spid="10"/>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dissolv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dissolve">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Threat Model</a:t>
            </a:r>
            <a:endParaRPr lang="en-US" sz="2800" dirty="0"/>
          </a:p>
        </p:txBody>
      </p:sp>
      <p:sp>
        <p:nvSpPr>
          <p:cNvPr id="3" name="Shape 1"/>
          <p:cNvSpPr/>
          <p:nvPr/>
        </p:nvSpPr>
        <p:spPr>
          <a:xfrm>
            <a:off x="508000" y="1422400"/>
            <a:ext cx="5334000" cy="4102100"/>
          </a:xfrm>
          <a:prstGeom prst="roundRect">
            <a:avLst>
              <a:gd name="adj" fmla="val 1703"/>
            </a:avLst>
          </a:prstGeom>
          <a:solidFill>
            <a:srgbClr val="F2F2F2"/>
          </a:solidFill>
          <a:ln w="12700">
            <a:solidFill>
              <a:srgbClr val="BFBFBF"/>
            </a:solidFill>
            <a:prstDash val="solid"/>
          </a:ln>
        </p:spPr>
        <p:txBody>
          <a:bodyPr/>
          <a:lstStyle/>
          <a:p>
            <a:endParaRPr lang="en-US"/>
          </a:p>
        </p:txBody>
      </p:sp>
      <p:pic>
        <p:nvPicPr>
          <p:cNvPr id="4" name="Image 0"/>
          <p:cNvPicPr>
            <a:picLocks noChangeAspect="1"/>
          </p:cNvPicPr>
          <p:nvPr/>
        </p:nvPicPr>
        <p:blipFill>
          <a:blip r:embed="rId3"/>
          <a:srcRect/>
          <a:stretch/>
        </p:blipFill>
        <p:spPr>
          <a:xfrm>
            <a:off x="730250" y="1600200"/>
            <a:ext cx="501650" cy="501650"/>
          </a:xfrm>
          <a:prstGeom prst="rect">
            <a:avLst/>
          </a:prstGeom>
        </p:spPr>
      </p:pic>
      <p:sp>
        <p:nvSpPr>
          <p:cNvPr id="5" name="Text 2"/>
          <p:cNvSpPr/>
          <p:nvPr/>
        </p:nvSpPr>
        <p:spPr>
          <a:xfrm>
            <a:off x="1371600" y="1600200"/>
            <a:ext cx="4473702" cy="528320"/>
          </a:xfrm>
          <a:prstGeom prst="rect">
            <a:avLst/>
          </a:prstGeom>
          <a:noFill/>
          <a:ln/>
        </p:spPr>
        <p:txBody>
          <a:bodyPr wrap="square" lIns="0" tIns="0" rIns="0" bIns="0" rtlCol="0" anchor="t">
            <a:normAutofit/>
          </a:bodyPr>
          <a:lstStyle/>
          <a:p>
            <a:pPr marL="0" indent="0" algn="l">
              <a:lnSpc>
                <a:spcPts val="3960"/>
              </a:lnSpc>
              <a:buNone/>
            </a:pPr>
            <a:r>
              <a:rPr lang="en-US" sz="2200" b="1" dirty="0">
                <a:solidFill>
                  <a:srgbClr val="154F90"/>
                </a:solidFill>
                <a:latin typeface="Roboto" pitchFamily="34" charset="0"/>
                <a:ea typeface="Roboto" pitchFamily="34" charset="-122"/>
                <a:cs typeface="Roboto" pitchFamily="34" charset="-120"/>
              </a:rPr>
              <a:t>Adversary Capabilities</a:t>
            </a:r>
            <a:endParaRPr lang="en-US" sz="2200" dirty="0"/>
          </a:p>
        </p:txBody>
      </p:sp>
      <p:sp>
        <p:nvSpPr>
          <p:cNvPr id="6" name="Text 3"/>
          <p:cNvSpPr/>
          <p:nvPr/>
        </p:nvSpPr>
        <p:spPr>
          <a:xfrm>
            <a:off x="845058" y="2330450"/>
            <a:ext cx="4958207" cy="56165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b="1" dirty="0">
                <a:solidFill>
                  <a:srgbClr val="000000"/>
                </a:solidFill>
                <a:latin typeface="Roboto" pitchFamily="34" charset="0"/>
                <a:ea typeface="Roboto" pitchFamily="34" charset="-122"/>
                <a:cs typeface="Roboto" pitchFamily="34" charset="-120"/>
              </a:rPr>
              <a:t>Physical access</a:t>
            </a:r>
            <a:r>
              <a:rPr lang="en-US" sz="1600" dirty="0">
                <a:solidFill>
                  <a:srgbClr val="000000"/>
                </a:solidFill>
                <a:latin typeface="Roboto" pitchFamily="34" charset="0"/>
                <a:ea typeface="Roboto" pitchFamily="34" charset="-122"/>
                <a:cs typeface="Roboto" pitchFamily="34" charset="-120"/>
              </a:rPr>
              <a:t> to the classical controller that runs the decoder.</a:t>
            </a:r>
            <a:endParaRPr lang="en-US" sz="1600" dirty="0"/>
          </a:p>
        </p:txBody>
      </p:sp>
      <p:sp>
        <p:nvSpPr>
          <p:cNvPr id="7" name="Text 4"/>
          <p:cNvSpPr/>
          <p:nvPr/>
        </p:nvSpPr>
        <p:spPr>
          <a:xfrm>
            <a:off x="845058" y="3057207"/>
            <a:ext cx="4958207" cy="56165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Can </a:t>
            </a:r>
            <a:r>
              <a:rPr lang="en-US" sz="1600" b="1" dirty="0">
                <a:solidFill>
                  <a:srgbClr val="000000"/>
                </a:solidFill>
                <a:latin typeface="Roboto" pitchFamily="34" charset="0"/>
                <a:ea typeface="Roboto" pitchFamily="34" charset="-122"/>
                <a:cs typeface="Roboto" pitchFamily="34" charset="-120"/>
              </a:rPr>
              <a:t>measure the power</a:t>
            </a:r>
            <a:r>
              <a:rPr lang="en-US" sz="1600" dirty="0">
                <a:solidFill>
                  <a:srgbClr val="000000"/>
                </a:solidFill>
                <a:latin typeface="Roboto" pitchFamily="34" charset="0"/>
                <a:ea typeface="Roboto" pitchFamily="34" charset="-122"/>
                <a:cs typeface="Roboto" pitchFamily="34" charset="-120"/>
              </a:rPr>
              <a:t> drawn by the decoder’s microcontroller.</a:t>
            </a:r>
            <a:endParaRPr lang="en-US" sz="1600" dirty="0"/>
          </a:p>
        </p:txBody>
      </p:sp>
      <p:sp>
        <p:nvSpPr>
          <p:cNvPr id="8" name="Text 5"/>
          <p:cNvSpPr/>
          <p:nvPr/>
        </p:nvSpPr>
        <p:spPr>
          <a:xfrm>
            <a:off x="845058" y="3783964"/>
            <a:ext cx="4958207" cy="561658"/>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Knows the </a:t>
            </a:r>
            <a:r>
              <a:rPr lang="en-US" sz="1600" b="1" dirty="0">
                <a:solidFill>
                  <a:srgbClr val="000000"/>
                </a:solidFill>
                <a:latin typeface="Roboto" pitchFamily="34" charset="0"/>
                <a:ea typeface="Roboto" pitchFamily="34" charset="-122"/>
                <a:cs typeface="Roboto" pitchFamily="34" charset="-120"/>
              </a:rPr>
              <a:t>firmware</a:t>
            </a:r>
            <a:r>
              <a:rPr lang="en-US" sz="1600" dirty="0">
                <a:solidFill>
                  <a:srgbClr val="000000"/>
                </a:solidFill>
                <a:latin typeface="Roboto" pitchFamily="34" charset="0"/>
                <a:ea typeface="Roboto" pitchFamily="34" charset="-122"/>
                <a:cs typeface="Roboto" pitchFamily="34" charset="-120"/>
              </a:rPr>
              <a:t>, the set of syndrome inputs and </a:t>
            </a:r>
            <a:r>
              <a:rPr lang="en-US" sz="1600" b="1" dirty="0">
                <a:solidFill>
                  <a:srgbClr val="000000"/>
                </a:solidFill>
                <a:latin typeface="Roboto" pitchFamily="34" charset="0"/>
                <a:ea typeface="Roboto" pitchFamily="34" charset="-122"/>
                <a:cs typeface="Roboto" pitchFamily="34" charset="-120"/>
              </a:rPr>
              <a:t>which action fixes which qubit</a:t>
            </a:r>
            <a:r>
              <a:rPr lang="en-US" sz="1600" dirty="0">
                <a:solidFill>
                  <a:srgbClr val="000000"/>
                </a:solidFill>
                <a:latin typeface="Roboto" pitchFamily="34" charset="0"/>
                <a:ea typeface="Roboto" pitchFamily="34" charset="-122"/>
                <a:cs typeface="Roboto" pitchFamily="34" charset="-120"/>
              </a:rPr>
              <a:t>.</a:t>
            </a:r>
            <a:endParaRPr lang="en-US" sz="1600" dirty="0"/>
          </a:p>
        </p:txBody>
      </p:sp>
      <p:sp>
        <p:nvSpPr>
          <p:cNvPr id="9" name="Text 6"/>
          <p:cNvSpPr/>
          <p:nvPr/>
        </p:nvSpPr>
        <p:spPr>
          <a:xfrm>
            <a:off x="845058" y="4510723"/>
            <a:ext cx="4958207" cy="56165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b="1" dirty="0">
                <a:solidFill>
                  <a:srgbClr val="000000"/>
                </a:solidFill>
                <a:latin typeface="Roboto" pitchFamily="34" charset="0"/>
                <a:ea typeface="Roboto" pitchFamily="34" charset="-122"/>
                <a:cs typeface="Roboto" pitchFamily="34" charset="-120"/>
              </a:rPr>
              <a:t>Profiles on the same device</a:t>
            </a:r>
            <a:r>
              <a:rPr lang="en-US" sz="1600" dirty="0">
                <a:solidFill>
                  <a:srgbClr val="000000"/>
                </a:solidFill>
                <a:latin typeface="Roboto" pitchFamily="34" charset="0"/>
                <a:ea typeface="Roboto" pitchFamily="34" charset="-122"/>
                <a:cs typeface="Roboto" pitchFamily="34" charset="-120"/>
              </a:rPr>
              <a:t>, using labeled power traces.</a:t>
            </a:r>
            <a:endParaRPr lang="en-US" sz="1600" dirty="0"/>
          </a:p>
        </p:txBody>
      </p:sp>
      <p:sp>
        <p:nvSpPr>
          <p:cNvPr id="10" name="Shape 7"/>
          <p:cNvSpPr/>
          <p:nvPr/>
        </p:nvSpPr>
        <p:spPr>
          <a:xfrm>
            <a:off x="6365875" y="1425575"/>
            <a:ext cx="5327650" cy="4095750"/>
          </a:xfrm>
          <a:prstGeom prst="roundRect">
            <a:avLst>
              <a:gd name="adj" fmla="val 1628"/>
            </a:avLst>
          </a:prstGeom>
          <a:solidFill>
            <a:srgbClr val="FFFFFF"/>
          </a:solidFill>
          <a:ln w="19050">
            <a:solidFill>
              <a:srgbClr val="154F90"/>
            </a:solidFill>
            <a:prstDash val="solid"/>
          </a:ln>
        </p:spPr>
        <p:txBody>
          <a:bodyPr/>
          <a:lstStyle/>
          <a:p>
            <a:endParaRPr lang="en-US"/>
          </a:p>
        </p:txBody>
      </p:sp>
      <p:pic>
        <p:nvPicPr>
          <p:cNvPr id="11" name="Image 1"/>
          <p:cNvPicPr>
            <a:picLocks noChangeAspect="1"/>
          </p:cNvPicPr>
          <p:nvPr/>
        </p:nvPicPr>
        <p:blipFill>
          <a:blip r:embed="rId4"/>
          <a:srcRect/>
          <a:stretch/>
        </p:blipFill>
        <p:spPr>
          <a:xfrm>
            <a:off x="6584950" y="1600200"/>
            <a:ext cx="501650" cy="501650"/>
          </a:xfrm>
          <a:prstGeom prst="rect">
            <a:avLst/>
          </a:prstGeom>
        </p:spPr>
      </p:pic>
      <p:sp>
        <p:nvSpPr>
          <p:cNvPr id="12" name="Text 8"/>
          <p:cNvSpPr/>
          <p:nvPr/>
        </p:nvSpPr>
        <p:spPr>
          <a:xfrm>
            <a:off x="7226300" y="1600200"/>
            <a:ext cx="4473702" cy="528320"/>
          </a:xfrm>
          <a:prstGeom prst="rect">
            <a:avLst/>
          </a:prstGeom>
          <a:noFill/>
          <a:ln/>
        </p:spPr>
        <p:txBody>
          <a:bodyPr wrap="square" lIns="0" tIns="0" rIns="0" bIns="0" rtlCol="0" anchor="t">
            <a:normAutofit/>
          </a:bodyPr>
          <a:lstStyle/>
          <a:p>
            <a:pPr marL="0" indent="0" algn="l">
              <a:lnSpc>
                <a:spcPts val="3960"/>
              </a:lnSpc>
              <a:buNone/>
            </a:pPr>
            <a:r>
              <a:rPr lang="en-US" sz="2200" b="1" dirty="0">
                <a:solidFill>
                  <a:srgbClr val="154F90"/>
                </a:solidFill>
                <a:latin typeface="Roboto" pitchFamily="34" charset="0"/>
                <a:ea typeface="Roboto" pitchFamily="34" charset="-122"/>
                <a:cs typeface="Roboto" pitchFamily="34" charset="-120"/>
              </a:rPr>
              <a:t>Out of Scope</a:t>
            </a:r>
            <a:endParaRPr lang="en-US" sz="2200" dirty="0"/>
          </a:p>
        </p:txBody>
      </p:sp>
      <p:sp>
        <p:nvSpPr>
          <p:cNvPr id="13" name="Text 9"/>
          <p:cNvSpPr/>
          <p:nvPr/>
        </p:nvSpPr>
        <p:spPr>
          <a:xfrm>
            <a:off x="6699758" y="2330450"/>
            <a:ext cx="4958207" cy="297498"/>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Glitching the supply or injecting faults.</a:t>
            </a:r>
            <a:endParaRPr lang="en-US" sz="1600" dirty="0"/>
          </a:p>
        </p:txBody>
      </p:sp>
      <p:sp>
        <p:nvSpPr>
          <p:cNvPr id="14" name="Text 10"/>
          <p:cNvSpPr/>
          <p:nvPr/>
        </p:nvSpPr>
        <p:spPr>
          <a:xfrm>
            <a:off x="6699758" y="2793048"/>
            <a:ext cx="4958207" cy="29749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Modifying the firmware or model weights.</a:t>
            </a:r>
            <a:endParaRPr lang="en-US" sz="1600" dirty="0"/>
          </a:p>
        </p:txBody>
      </p:sp>
      <p:sp>
        <p:nvSpPr>
          <p:cNvPr id="15" name="Text 11"/>
          <p:cNvSpPr/>
          <p:nvPr/>
        </p:nvSpPr>
        <p:spPr>
          <a:xfrm>
            <a:off x="6699758" y="3255645"/>
            <a:ext cx="4958207" cy="297498"/>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Perturbing inference in any way.</a:t>
            </a:r>
            <a:endParaRPr lang="en-US" sz="1600" dirty="0"/>
          </a:p>
        </p:txBody>
      </p:sp>
      <p:sp>
        <p:nvSpPr>
          <p:cNvPr id="16" name="Text 12"/>
          <p:cNvSpPr/>
          <p:nvPr/>
        </p:nvSpPr>
        <p:spPr>
          <a:xfrm>
            <a:off x="6699758" y="3718243"/>
            <a:ext cx="4958207" cy="29749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i="1" dirty="0">
                <a:solidFill>
                  <a:srgbClr val="595959"/>
                </a:solidFill>
                <a:latin typeface="Roboto" pitchFamily="34" charset="0"/>
                <a:ea typeface="Roboto" pitchFamily="34" charset="-122"/>
                <a:cs typeface="Roboto" pitchFamily="34" charset="-120"/>
              </a:rPr>
              <a:t>EM side channels</a:t>
            </a:r>
            <a:r>
              <a:rPr lang="en-US" sz="1600" dirty="0">
                <a:solidFill>
                  <a:srgbClr val="000000"/>
                </a:solidFill>
                <a:latin typeface="Roboto" pitchFamily="34" charset="0"/>
                <a:ea typeface="Roboto" pitchFamily="34" charset="-122"/>
                <a:cs typeface="Roboto" pitchFamily="34" charset="-120"/>
              </a:rPr>
              <a:t> (not evaluated here).</a:t>
            </a:r>
            <a:endParaRPr lang="en-US" sz="1600" dirty="0"/>
          </a:p>
        </p:txBody>
      </p:sp>
      <p:sp>
        <p:nvSpPr>
          <p:cNvPr id="17" name="Text 13"/>
          <p:cNvSpPr/>
          <p:nvPr/>
        </p:nvSpPr>
        <p:spPr>
          <a:xfrm>
            <a:off x="6699758" y="4180839"/>
            <a:ext cx="4958207" cy="561658"/>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Training on one device and attacking another (future work).</a:t>
            </a:r>
            <a:endParaRPr lang="en-US" sz="1600" dirty="0"/>
          </a:p>
        </p:txBody>
      </p:sp>
      <p:sp>
        <p:nvSpPr>
          <p:cNvPr id="18" name="Text 14"/>
          <p:cNvSpPr/>
          <p:nvPr/>
        </p:nvSpPr>
        <p:spPr>
          <a:xfrm>
            <a:off x="508000" y="5765800"/>
            <a:ext cx="11144250" cy="42164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marL="0" indent="0" algn="ctr">
              <a:lnSpc>
                <a:spcPts val="1820"/>
              </a:lnSpc>
              <a:buNone/>
            </a:pPr>
            <a:r>
              <a:rPr lang="en-US" sz="1400" i="1" dirty="0">
                <a:solidFill>
                  <a:srgbClr val="000000"/>
                </a:solidFill>
                <a:latin typeface="Roboto" pitchFamily="34" charset="0"/>
                <a:ea typeface="Roboto" pitchFamily="34" charset="-122"/>
                <a:cs typeface="Roboto" pitchFamily="34" charset="-120"/>
              </a:rPr>
              <a:t>In practice, this could be an </a:t>
            </a:r>
            <a:r>
              <a:rPr lang="en-US" sz="1400" b="1" i="1" dirty="0">
                <a:solidFill>
                  <a:srgbClr val="C00000"/>
                </a:solidFill>
                <a:latin typeface="Roboto" pitchFamily="34" charset="0"/>
                <a:ea typeface="Roboto" pitchFamily="34" charset="-122"/>
                <a:cs typeface="Roboto" pitchFamily="34" charset="-120"/>
              </a:rPr>
              <a:t>insider</a:t>
            </a:r>
            <a:r>
              <a:rPr lang="en-US" sz="1400" i="1" dirty="0">
                <a:solidFill>
                  <a:srgbClr val="000000"/>
                </a:solidFill>
                <a:latin typeface="Roboto" pitchFamily="34" charset="0"/>
                <a:ea typeface="Roboto" pitchFamily="34" charset="-122"/>
                <a:cs typeface="Roboto" pitchFamily="34" charset="-120"/>
              </a:rPr>
              <a:t>, a maintenance technician or a </a:t>
            </a:r>
            <a:r>
              <a:rPr lang="en-US" sz="1400" b="1" i="1" dirty="0">
                <a:solidFill>
                  <a:srgbClr val="C00000"/>
                </a:solidFill>
                <a:latin typeface="Roboto" pitchFamily="34" charset="0"/>
                <a:ea typeface="Roboto" pitchFamily="34" charset="-122"/>
                <a:cs typeface="Roboto" pitchFamily="34" charset="-120"/>
              </a:rPr>
              <a:t>supply-chain</a:t>
            </a:r>
            <a:r>
              <a:rPr lang="en-US" sz="1400" i="1" dirty="0">
                <a:solidFill>
                  <a:srgbClr val="000000"/>
                </a:solidFill>
                <a:latin typeface="Roboto" pitchFamily="34" charset="0"/>
                <a:ea typeface="Roboto" pitchFamily="34" charset="-122"/>
                <a:cs typeface="Roboto" pitchFamily="34" charset="-120"/>
              </a:rPr>
              <a:t> actor.</a:t>
            </a:r>
            <a:endParaRPr lang="en-US" sz="1400" dirty="0"/>
          </a:p>
        </p:txBody>
      </p:sp>
      <p:pic>
        <p:nvPicPr>
          <p:cNvPr id="19" name="Image 2"/>
          <p:cNvPicPr>
            <a:picLocks noChangeAspect="1"/>
          </p:cNvPicPr>
          <p:nvPr/>
        </p:nvPicPr>
        <p:blipFill>
          <a:blip r:embed="rId5"/>
          <a:srcRect l="-391" r="-391"/>
          <a:stretch/>
        </p:blipFill>
        <p:spPr>
          <a:xfrm>
            <a:off x="76200" y="6394450"/>
            <a:ext cx="349250" cy="336550"/>
          </a:xfrm>
          <a:prstGeom prst="rect">
            <a:avLst/>
          </a:prstGeom>
        </p:spPr>
      </p:pic>
      <p:sp>
        <p:nvSpPr>
          <p:cNvPr id="20" name="Text 15"/>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1" name="Text 16"/>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4</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ssolv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dissolve">
                                      <p:cBhvr>
                                        <p:cTn id="38" dur="500"/>
                                        <p:tgtEl>
                                          <p:spTgt spid="10"/>
                                        </p:tgtEl>
                                      </p:cBhvr>
                                    </p:animEffect>
                                  </p:childTnLst>
                                </p:cTn>
                              </p:par>
                              <p:par>
                                <p:cTn id="39" presetID="9" presetClass="entr" presetSubtype="0"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dissolve">
                                      <p:cBhvr>
                                        <p:cTn id="41" dur="500"/>
                                        <p:tgtEl>
                                          <p:spTgt spid="11"/>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dissolv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dissolve">
                                      <p:cBhvr>
                                        <p:cTn id="54" dur="5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dissolve">
                                      <p:cBhvr>
                                        <p:cTn id="59" dur="500"/>
                                        <p:tgtEl>
                                          <p:spTgt spid="15"/>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dissolve">
                                      <p:cBhvr>
                                        <p:cTn id="64" dur="500"/>
                                        <p:tgtEl>
                                          <p:spTgt spid="16"/>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dissolve">
                                      <p:cBhvr>
                                        <p:cTn id="69" dur="500"/>
                                        <p:tgtEl>
                                          <p:spTgt spid="17"/>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grpId="0" nodeType="click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dissolve">
                                      <p:cBhvr>
                                        <p:cTn id="7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Adversary’s Goals</a:t>
            </a:r>
            <a:endParaRPr lang="en-US" sz="2800" dirty="0"/>
          </a:p>
        </p:txBody>
      </p:sp>
      <p:sp>
        <p:nvSpPr>
          <p:cNvPr id="25"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What can an attacker with physical access to the controller learn? We evaluate three goals.</a:t>
            </a:r>
            <a:endParaRPr lang="en-US" sz="1400" dirty="0"/>
          </a:p>
        </p:txBody>
      </p:sp>
      <p:sp>
        <p:nvSpPr>
          <p:cNvPr id="3" name="Shape 1"/>
          <p:cNvSpPr/>
          <p:nvPr/>
        </p:nvSpPr>
        <p:spPr>
          <a:xfrm>
            <a:off x="460375" y="1562100"/>
            <a:ext cx="11239500" cy="1206500"/>
          </a:xfrm>
          <a:prstGeom prst="rect">
            <a:avLst/>
          </a:prstGeom>
          <a:solidFill>
            <a:srgbClr val="FFFFFF"/>
          </a:solidFill>
          <a:ln w="6350">
            <a:solidFill>
              <a:srgbClr val="BFBFBF"/>
            </a:solidFill>
            <a:prstDash val="solid"/>
          </a:ln>
        </p:spPr>
        <p:txBody>
          <a:bodyPr/>
          <a:lstStyle/>
          <a:p>
            <a:endParaRPr lang="en-US"/>
          </a:p>
        </p:txBody>
      </p:sp>
      <p:sp>
        <p:nvSpPr>
          <p:cNvPr id="4" name="Shape 2"/>
          <p:cNvSpPr/>
          <p:nvPr/>
        </p:nvSpPr>
        <p:spPr>
          <a:xfrm>
            <a:off x="457200" y="1558925"/>
            <a:ext cx="127000" cy="1212850"/>
          </a:xfrm>
          <a:prstGeom prst="rect">
            <a:avLst/>
          </a:prstGeom>
          <a:solidFill>
            <a:srgbClr val="ED7D31"/>
          </a:solidFill>
          <a:ln/>
        </p:spPr>
        <p:txBody>
          <a:bodyPr/>
          <a:lstStyle/>
          <a:p>
            <a:endParaRPr lang="en-US"/>
          </a:p>
        </p:txBody>
      </p:sp>
      <p:sp>
        <p:nvSpPr>
          <p:cNvPr id="22" name="Goal 1"/>
          <p:cNvSpPr/>
          <p:nvPr/>
        </p:nvSpPr>
        <p:spPr>
          <a:xfrm>
            <a:off x="749300" y="1866900"/>
            <a:ext cx="596900" cy="596900"/>
          </a:xfrm>
          <a:custGeom>
            <a:avLst/>
            <a:gdLst/>
            <a:ahLst/>
            <a:cxnLst/>
            <a:rect l="l" t="t" r="r" b="b"/>
            <a:pathLst>
              <a:path w="596900" h="596900">
                <a:moveTo>
                  <a:pt x="298450" y="0"/>
                </a:moveTo>
                <a:lnTo>
                  <a:pt x="298450" y="0"/>
                </a:lnTo>
                <a:arcTo wR="298450" hR="298450" stAng="16200000" swAng="5400000"/>
                <a:lnTo>
                  <a:pt x="596900" y="298450"/>
                </a:lnTo>
                <a:arcTo wR="298450" hR="298450" stAng="0" swAng="5400000"/>
                <a:lnTo>
                  <a:pt x="298450" y="596900"/>
                </a:lnTo>
                <a:arcTo wR="298450" hR="298450" stAng="5400000" swAng="5400000"/>
                <a:lnTo>
                  <a:pt x="0" y="298450"/>
                </a:lnTo>
                <a:arcTo wR="298450" hR="298450" stAng="10800000" swAng="5400000"/>
                <a:close/>
              </a:path>
            </a:pathLst>
          </a:custGeom>
          <a:solidFill>
            <a:srgbClr val="154F90"/>
          </a:solidFill>
          <a:ln/>
        </p:spPr>
        <p:txBody>
          <a:bodyPr wrap="square" lIns="0" tIns="0" rIns="0" bIns="0" rtlCol="0" anchor="t">
            <a:normAutofit/>
          </a:bodyPr>
          <a:lstStyle/>
          <a:p>
            <a:pPr marL="0" indent="0" algn="ctr">
              <a:lnSpc>
                <a:spcPts val="4706"/>
              </a:lnSpc>
              <a:buNone/>
            </a:pPr>
            <a:r>
              <a:rPr lang="en-US" sz="2600" b="1" dirty="0">
                <a:solidFill>
                  <a:srgbClr val="FFFFFF"/>
                </a:solidFill>
                <a:latin typeface="Roboto" pitchFamily="34" charset="0"/>
                <a:ea typeface="Roboto" pitchFamily="34" charset="-122"/>
                <a:cs typeface="Roboto" pitchFamily="34" charset="-120"/>
              </a:rPr>
              <a:t>1</a:t>
            </a:r>
            <a:endParaRPr lang="en-US" sz="2600" dirty="0"/>
          </a:p>
        </p:txBody>
      </p:sp>
      <p:sp>
        <p:nvSpPr>
          <p:cNvPr id="5" name="Text 3"/>
          <p:cNvSpPr/>
          <p:nvPr/>
        </p:nvSpPr>
        <p:spPr>
          <a:xfrm>
            <a:off x="1549400" y="1752600"/>
            <a:ext cx="9969500" cy="27940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4F90"/>
                </a:solidFill>
                <a:latin typeface="Roboto" pitchFamily="34" charset="0"/>
                <a:ea typeface="Roboto" pitchFamily="34" charset="-122"/>
                <a:cs typeface="Roboto" pitchFamily="34" charset="-120"/>
              </a:rPr>
              <a:t>Qubit-label localization</a:t>
            </a:r>
            <a:endParaRPr lang="en-US" sz="1800" dirty="0"/>
          </a:p>
        </p:txBody>
      </p:sp>
      <p:sp>
        <p:nvSpPr>
          <p:cNvPr id="6" name="Text 4"/>
          <p:cNvSpPr/>
          <p:nvPr/>
        </p:nvSpPr>
        <p:spPr>
          <a:xfrm>
            <a:off x="1549400" y="2082800"/>
            <a:ext cx="9969500" cy="6223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000000"/>
                </a:solidFill>
                <a:latin typeface="Roboto" pitchFamily="34" charset="0"/>
                <a:ea typeface="Roboto" pitchFamily="34" charset="-122"/>
                <a:cs typeface="Roboto" pitchFamily="34" charset="-120"/>
              </a:rPr>
              <a:t>Which of the </a:t>
            </a:r>
            <a:r>
              <a:rPr lang="en-US" sz="2000" b="1" dirty="0">
                <a:solidFill>
                  <a:srgbClr val="000000"/>
                </a:solidFill>
                <a:latin typeface="Roboto" pitchFamily="34" charset="0"/>
                <a:ea typeface="Roboto" pitchFamily="34" charset="-122"/>
                <a:cs typeface="Roboto" pitchFamily="34" charset="-120"/>
              </a:rPr>
              <a:t>25 data-qubit labels</a:t>
            </a:r>
            <a:r>
              <a:rPr lang="en-US" sz="2000" dirty="0">
                <a:solidFill>
                  <a:srgbClr val="000000"/>
                </a:solidFill>
                <a:latin typeface="Roboto" pitchFamily="34" charset="0"/>
                <a:ea typeface="Roboto" pitchFamily="34" charset="-122"/>
                <a:cs typeface="Roboto" pitchFamily="34" charset="-120"/>
              </a:rPr>
              <a:t> goes with the syndrome the decoder is processing right now?</a:t>
            </a:r>
            <a:endParaRPr lang="en-US" sz="2000" dirty="0"/>
          </a:p>
        </p:txBody>
      </p:sp>
      <p:sp>
        <p:nvSpPr>
          <p:cNvPr id="7" name="Shape 5"/>
          <p:cNvSpPr/>
          <p:nvPr/>
        </p:nvSpPr>
        <p:spPr>
          <a:xfrm>
            <a:off x="460375" y="2895600"/>
            <a:ext cx="11239500" cy="1206500"/>
          </a:xfrm>
          <a:prstGeom prst="rect">
            <a:avLst/>
          </a:prstGeom>
          <a:solidFill>
            <a:srgbClr val="FFFFFF"/>
          </a:solidFill>
          <a:ln w="6350">
            <a:solidFill>
              <a:srgbClr val="BFBFBF"/>
            </a:solidFill>
            <a:prstDash val="solid"/>
          </a:ln>
        </p:spPr>
        <p:txBody>
          <a:bodyPr/>
          <a:lstStyle/>
          <a:p>
            <a:endParaRPr lang="en-US"/>
          </a:p>
        </p:txBody>
      </p:sp>
      <p:sp>
        <p:nvSpPr>
          <p:cNvPr id="8" name="Shape 6"/>
          <p:cNvSpPr/>
          <p:nvPr/>
        </p:nvSpPr>
        <p:spPr>
          <a:xfrm>
            <a:off x="457200" y="2892425"/>
            <a:ext cx="127000" cy="1212850"/>
          </a:xfrm>
          <a:prstGeom prst="rect">
            <a:avLst/>
          </a:prstGeom>
          <a:solidFill>
            <a:srgbClr val="154F90"/>
          </a:solidFill>
          <a:ln/>
        </p:spPr>
        <p:txBody>
          <a:bodyPr/>
          <a:lstStyle/>
          <a:p>
            <a:endParaRPr lang="en-US"/>
          </a:p>
        </p:txBody>
      </p:sp>
      <p:sp>
        <p:nvSpPr>
          <p:cNvPr id="23" name="Goal 2"/>
          <p:cNvSpPr/>
          <p:nvPr/>
        </p:nvSpPr>
        <p:spPr>
          <a:xfrm>
            <a:off x="749300" y="3200400"/>
            <a:ext cx="596900" cy="596900"/>
          </a:xfrm>
          <a:custGeom>
            <a:avLst/>
            <a:gdLst/>
            <a:ahLst/>
            <a:cxnLst/>
            <a:rect l="l" t="t" r="r" b="b"/>
            <a:pathLst>
              <a:path w="596900" h="596900">
                <a:moveTo>
                  <a:pt x="298450" y="0"/>
                </a:moveTo>
                <a:lnTo>
                  <a:pt x="298450" y="0"/>
                </a:lnTo>
                <a:arcTo wR="298450" hR="298450" stAng="16200000" swAng="5400000"/>
                <a:lnTo>
                  <a:pt x="596900" y="298450"/>
                </a:lnTo>
                <a:arcTo wR="298450" hR="298450" stAng="0" swAng="5400000"/>
                <a:lnTo>
                  <a:pt x="298450" y="596900"/>
                </a:lnTo>
                <a:arcTo wR="298450" hR="298450" stAng="5400000" swAng="5400000"/>
                <a:lnTo>
                  <a:pt x="0" y="298450"/>
                </a:lnTo>
                <a:arcTo wR="298450" hR="298450" stAng="10800000" swAng="5400000"/>
                <a:close/>
              </a:path>
            </a:pathLst>
          </a:custGeom>
          <a:solidFill>
            <a:srgbClr val="154F90"/>
          </a:solidFill>
          <a:ln/>
        </p:spPr>
        <p:txBody>
          <a:bodyPr wrap="square" lIns="0" tIns="0" rIns="0" bIns="0" rtlCol="0" anchor="t">
            <a:normAutofit/>
          </a:bodyPr>
          <a:lstStyle/>
          <a:p>
            <a:pPr marL="0" indent="0" algn="ctr">
              <a:lnSpc>
                <a:spcPts val="4706"/>
              </a:lnSpc>
              <a:buNone/>
            </a:pPr>
            <a:r>
              <a:rPr lang="en-US" sz="2600" b="1" dirty="0">
                <a:solidFill>
                  <a:srgbClr val="FFFFFF"/>
                </a:solidFill>
                <a:latin typeface="Roboto" pitchFamily="34" charset="0"/>
                <a:ea typeface="Roboto" pitchFamily="34" charset="-122"/>
                <a:cs typeface="Roboto" pitchFamily="34" charset="-120"/>
              </a:rPr>
              <a:t>2</a:t>
            </a:r>
            <a:endParaRPr lang="en-US" sz="2600" dirty="0"/>
          </a:p>
        </p:txBody>
      </p:sp>
      <p:sp>
        <p:nvSpPr>
          <p:cNvPr id="9" name="Text 7"/>
          <p:cNvSpPr/>
          <p:nvPr/>
        </p:nvSpPr>
        <p:spPr>
          <a:xfrm>
            <a:off x="1549400" y="3086100"/>
            <a:ext cx="9969500" cy="27940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4F90"/>
                </a:solidFill>
                <a:latin typeface="Roboto" pitchFamily="34" charset="0"/>
                <a:ea typeface="Roboto" pitchFamily="34" charset="-122"/>
                <a:cs typeface="Roboto" pitchFamily="34" charset="-120"/>
              </a:rPr>
              <a:t>Pauli-type discrimination</a:t>
            </a:r>
            <a:endParaRPr lang="en-US" sz="1800" dirty="0"/>
          </a:p>
        </p:txBody>
      </p:sp>
      <p:sp>
        <p:nvSpPr>
          <p:cNvPr id="10" name="Text 8"/>
          <p:cNvSpPr/>
          <p:nvPr/>
        </p:nvSpPr>
        <p:spPr>
          <a:xfrm>
            <a:off x="1549400" y="3416300"/>
            <a:ext cx="9969500" cy="6223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000000"/>
                </a:solidFill>
                <a:latin typeface="Roboto" pitchFamily="34" charset="0"/>
                <a:ea typeface="Roboto" pitchFamily="34" charset="-122"/>
                <a:cs typeface="Roboto" pitchFamily="34" charset="-120"/>
              </a:rPr>
              <a:t>For depolarizing noise, is the label of the input syndrome </a:t>
            </a:r>
            <a:r>
              <a:rPr lang="en-US" sz="2000" b="1" dirty="0">
                <a:solidFill>
                  <a:srgbClr val="000000"/>
                </a:solidFill>
                <a:latin typeface="Roboto" pitchFamily="34" charset="0"/>
                <a:ea typeface="Roboto" pitchFamily="34" charset="-122"/>
                <a:cs typeface="Roboto" pitchFamily="34" charset="-120"/>
              </a:rPr>
              <a:t>X or Z</a:t>
            </a:r>
            <a:r>
              <a:rPr lang="en-US" sz="2000" dirty="0">
                <a:solidFill>
                  <a:srgbClr val="000000"/>
                </a:solidFill>
                <a:latin typeface="Roboto" pitchFamily="34" charset="0"/>
                <a:ea typeface="Roboto" pitchFamily="34" charset="-122"/>
                <a:cs typeface="Roboto" pitchFamily="34" charset="-120"/>
              </a:rPr>
              <a:t>?</a:t>
            </a:r>
            <a:endParaRPr lang="en-US" sz="2000" dirty="0"/>
          </a:p>
        </p:txBody>
      </p:sp>
      <p:sp>
        <p:nvSpPr>
          <p:cNvPr id="15" name="Shape 13"/>
          <p:cNvSpPr/>
          <p:nvPr/>
        </p:nvSpPr>
        <p:spPr>
          <a:xfrm>
            <a:off x="460375" y="4229100"/>
            <a:ext cx="11239500" cy="1206500"/>
          </a:xfrm>
          <a:prstGeom prst="rect">
            <a:avLst/>
          </a:prstGeom>
          <a:solidFill>
            <a:srgbClr val="FFFFFF"/>
          </a:solidFill>
          <a:ln w="6350">
            <a:solidFill>
              <a:srgbClr val="BFBFBF"/>
            </a:solidFill>
            <a:prstDash val="solid"/>
          </a:ln>
        </p:spPr>
        <p:txBody>
          <a:bodyPr/>
          <a:lstStyle/>
          <a:p>
            <a:endParaRPr lang="en-US"/>
          </a:p>
        </p:txBody>
      </p:sp>
      <p:sp>
        <p:nvSpPr>
          <p:cNvPr id="16" name="Shape 14"/>
          <p:cNvSpPr/>
          <p:nvPr/>
        </p:nvSpPr>
        <p:spPr>
          <a:xfrm>
            <a:off x="457200" y="4225925"/>
            <a:ext cx="127000" cy="1212850"/>
          </a:xfrm>
          <a:prstGeom prst="rect">
            <a:avLst/>
          </a:prstGeom>
          <a:solidFill>
            <a:srgbClr val="548235"/>
          </a:solidFill>
          <a:ln/>
        </p:spPr>
        <p:txBody>
          <a:bodyPr/>
          <a:lstStyle/>
          <a:p>
            <a:endParaRPr lang="en-US"/>
          </a:p>
        </p:txBody>
      </p:sp>
      <p:sp>
        <p:nvSpPr>
          <p:cNvPr id="24" name="Goal 3"/>
          <p:cNvSpPr/>
          <p:nvPr/>
        </p:nvSpPr>
        <p:spPr>
          <a:xfrm>
            <a:off x="749300" y="4533900"/>
            <a:ext cx="596900" cy="596900"/>
          </a:xfrm>
          <a:custGeom>
            <a:avLst/>
            <a:gdLst/>
            <a:ahLst/>
            <a:cxnLst/>
            <a:rect l="l" t="t" r="r" b="b"/>
            <a:pathLst>
              <a:path w="596900" h="596900">
                <a:moveTo>
                  <a:pt x="298450" y="0"/>
                </a:moveTo>
                <a:lnTo>
                  <a:pt x="298450" y="0"/>
                </a:lnTo>
                <a:arcTo wR="298450" hR="298450" stAng="16200000" swAng="5400000"/>
                <a:lnTo>
                  <a:pt x="596900" y="298450"/>
                </a:lnTo>
                <a:arcTo wR="298450" hR="298450" stAng="0" swAng="5400000"/>
                <a:lnTo>
                  <a:pt x="298450" y="596900"/>
                </a:lnTo>
                <a:arcTo wR="298450" hR="298450" stAng="5400000" swAng="5400000"/>
                <a:lnTo>
                  <a:pt x="0" y="298450"/>
                </a:lnTo>
                <a:arcTo wR="298450" hR="298450" stAng="10800000" swAng="5400000"/>
                <a:close/>
              </a:path>
            </a:pathLst>
          </a:custGeom>
          <a:solidFill>
            <a:srgbClr val="154F90"/>
          </a:solidFill>
          <a:ln/>
        </p:spPr>
        <p:txBody>
          <a:bodyPr wrap="square" lIns="0" tIns="0" rIns="0" bIns="0" rtlCol="0" anchor="t">
            <a:normAutofit/>
          </a:bodyPr>
          <a:lstStyle/>
          <a:p>
            <a:pPr marL="0" indent="0" algn="ctr">
              <a:lnSpc>
                <a:spcPts val="4706"/>
              </a:lnSpc>
              <a:buNone/>
            </a:pPr>
            <a:r>
              <a:rPr lang="en-US" sz="2600" b="1" dirty="0">
                <a:solidFill>
                  <a:srgbClr val="FFFFFF"/>
                </a:solidFill>
                <a:latin typeface="Roboto" pitchFamily="34" charset="0"/>
                <a:ea typeface="Roboto" pitchFamily="34" charset="-122"/>
                <a:cs typeface="Roboto" pitchFamily="34" charset="-120"/>
              </a:rPr>
              <a:t>3</a:t>
            </a:r>
            <a:endParaRPr lang="en-US" sz="2600" dirty="0"/>
          </a:p>
        </p:txBody>
      </p:sp>
      <p:sp>
        <p:nvSpPr>
          <p:cNvPr id="17" name="Text 15"/>
          <p:cNvSpPr/>
          <p:nvPr/>
        </p:nvSpPr>
        <p:spPr>
          <a:xfrm>
            <a:off x="1549400" y="4419600"/>
            <a:ext cx="9969500" cy="27940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4F90"/>
                </a:solidFill>
                <a:latin typeface="Roboto" pitchFamily="34" charset="0"/>
                <a:ea typeface="Roboto" pitchFamily="34" charset="-122"/>
                <a:cs typeface="Roboto" pitchFamily="34" charset="-120"/>
              </a:rPr>
              <a:t>Code-size dependent timing</a:t>
            </a:r>
            <a:endParaRPr lang="en-US" sz="1800" dirty="0"/>
          </a:p>
        </p:txBody>
      </p:sp>
      <p:sp>
        <p:nvSpPr>
          <p:cNvPr id="18" name="Text 16"/>
          <p:cNvSpPr/>
          <p:nvPr/>
        </p:nvSpPr>
        <p:spPr>
          <a:xfrm>
            <a:off x="1549400" y="4749800"/>
            <a:ext cx="9969500" cy="6223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000000"/>
                </a:solidFill>
                <a:latin typeface="Roboto" pitchFamily="34" charset="0"/>
                <a:ea typeface="Roboto" pitchFamily="34" charset="-122"/>
                <a:cs typeface="Roboto" pitchFamily="34" charset="-120"/>
              </a:rPr>
              <a:t>How do execution times change across decoder builds compiled for code sizes </a:t>
            </a:r>
            <a:r>
              <a:rPr lang="en-US" sz="2000" b="1" dirty="0">
                <a:solidFill>
                  <a:srgbClr val="000000"/>
                </a:solidFill>
                <a:latin typeface="Roboto" pitchFamily="34" charset="0"/>
                <a:ea typeface="Roboto" pitchFamily="34" charset="-122"/>
                <a:cs typeface="Roboto" pitchFamily="34" charset="-120"/>
              </a:rPr>
              <a:t>d ∈ {5, 7, 9}</a:t>
            </a:r>
            <a:r>
              <a:rPr lang="en-US" sz="2000" dirty="0">
                <a:solidFill>
                  <a:srgbClr val="000000"/>
                </a:solidFill>
                <a:latin typeface="Roboto" pitchFamily="34" charset="0"/>
                <a:ea typeface="Roboto" pitchFamily="34" charset="-122"/>
                <a:cs typeface="Roboto" pitchFamily="34" charset="-120"/>
              </a:rPr>
              <a:t>?</a:t>
            </a:r>
            <a:endParaRPr lang="en-US" sz="2000" dirty="0"/>
          </a:p>
        </p:txBody>
      </p:sp>
      <p:sp>
        <p:nvSpPr>
          <p:cNvPr id="26" name="Text 9"/>
          <p:cNvSpPr/>
          <p:nvPr/>
        </p:nvSpPr>
        <p:spPr>
          <a:xfrm>
            <a:off x="508000" y="5721350"/>
            <a:ext cx="11144250" cy="42164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marL="0" indent="0" algn="ctr">
              <a:lnSpc>
                <a:spcPts val="1820"/>
              </a:lnSpc>
              <a:buNone/>
            </a:pPr>
            <a:r>
              <a:rPr lang="en-US" sz="1400" i="1" dirty="0">
                <a:solidFill>
                  <a:srgbClr val="000000"/>
                </a:solidFill>
                <a:latin typeface="Roboto" pitchFamily="34" charset="0"/>
                <a:ea typeface="Roboto" pitchFamily="34" charset="-122"/>
                <a:cs typeface="Roboto" pitchFamily="34" charset="-120"/>
              </a:rPr>
              <a:t>Goals 1 and 2 use the </a:t>
            </a:r>
            <a:r>
              <a:rPr lang="en-US" sz="1400" b="1" i="1" dirty="0">
                <a:solidFill>
                  <a:srgbClr val="C00000"/>
                </a:solidFill>
                <a:latin typeface="Roboto" pitchFamily="34" charset="0"/>
                <a:ea typeface="Roboto" pitchFamily="34" charset="-122"/>
                <a:cs typeface="Roboto" pitchFamily="34" charset="-120"/>
              </a:rPr>
              <a:t>power traces</a:t>
            </a:r>
            <a:r>
              <a:rPr lang="en-US" sz="1400" i="1" dirty="0">
                <a:solidFill>
                  <a:srgbClr val="000000"/>
                </a:solidFill>
                <a:latin typeface="Roboto" pitchFamily="34" charset="0"/>
                <a:ea typeface="Roboto" pitchFamily="34" charset="-122"/>
                <a:cs typeface="Roboto" pitchFamily="34" charset="-120"/>
              </a:rPr>
              <a:t>, and goal 3 needs only the </a:t>
            </a:r>
            <a:r>
              <a:rPr lang="en-US" sz="1400" b="1" i="1" dirty="0">
                <a:solidFill>
                  <a:srgbClr val="C00000"/>
                </a:solidFill>
                <a:latin typeface="Roboto" pitchFamily="34" charset="0"/>
                <a:ea typeface="Roboto" pitchFamily="34" charset="-122"/>
                <a:cs typeface="Roboto" pitchFamily="34" charset="-120"/>
              </a:rPr>
              <a:t>timing</a:t>
            </a:r>
            <a:r>
              <a:rPr lang="en-US" sz="1400" i="1" dirty="0">
                <a:solidFill>
                  <a:srgbClr val="000000"/>
                </a:solidFill>
                <a:latin typeface="Roboto" pitchFamily="34" charset="0"/>
                <a:ea typeface="Roboto" pitchFamily="34" charset="-122"/>
                <a:cs typeface="Roboto" pitchFamily="34" charset="-120"/>
              </a:rPr>
              <a:t>.</a:t>
            </a:r>
            <a:endParaRPr lang="en-US" sz="1400" dirty="0"/>
          </a:p>
        </p:txBody>
      </p:sp>
      <p:pic>
        <p:nvPicPr>
          <p:cNvPr id="19" name="Image 0"/>
          <p:cNvPicPr>
            <a:picLocks noChangeAspect="1"/>
          </p:cNvPicPr>
          <p:nvPr/>
        </p:nvPicPr>
        <p:blipFill>
          <a:blip r:embed="rId3"/>
          <a:srcRect l="-391" r="-391"/>
          <a:stretch/>
        </p:blipFill>
        <p:spPr>
          <a:xfrm>
            <a:off x="76200" y="6394450"/>
            <a:ext cx="349250" cy="336550"/>
          </a:xfrm>
          <a:prstGeom prst="rect">
            <a:avLst/>
          </a:prstGeom>
        </p:spPr>
      </p:pic>
      <p:sp>
        <p:nvSpPr>
          <p:cNvPr id="20" name="Text 17"/>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1" name="Text 18"/>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5</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dissolve">
                                      <p:cBhvr>
                                        <p:cTn id="18" dur="500"/>
                                        <p:tgtEl>
                                          <p:spTgt spid="22"/>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dissolve">
                                      <p:cBhvr>
                                        <p:cTn id="21" dur="500"/>
                                        <p:tgtEl>
                                          <p:spTgt spid="5"/>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dissolve">
                                      <p:cBhvr>
                                        <p:cTn id="29" dur="500"/>
                                        <p:tgtEl>
                                          <p:spTgt spid="7"/>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ssolve">
                                      <p:cBhvr>
                                        <p:cTn id="32" dur="500"/>
                                        <p:tgtEl>
                                          <p:spTgt spid="8"/>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dissolve">
                                      <p:cBhvr>
                                        <p:cTn id="35" dur="500"/>
                                        <p:tgtEl>
                                          <p:spTgt spid="23"/>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dissolve">
                                      <p:cBhvr>
                                        <p:cTn id="38" dur="500"/>
                                        <p:tgtEl>
                                          <p:spTgt spid="9"/>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dissolve">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dissolve">
                                      <p:cBhvr>
                                        <p:cTn id="46" dur="500"/>
                                        <p:tgtEl>
                                          <p:spTgt spid="15"/>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dissolve">
                                      <p:cBhvr>
                                        <p:cTn id="49" dur="500"/>
                                        <p:tgtEl>
                                          <p:spTgt spid="16"/>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dissolve">
                                      <p:cBhvr>
                                        <p:cTn id="52" dur="500"/>
                                        <p:tgtEl>
                                          <p:spTgt spid="24"/>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dissolve">
                                      <p:cBhvr>
                                        <p:cTn id="55" dur="500"/>
                                        <p:tgtEl>
                                          <p:spTgt spid="17"/>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dissolve">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dissolve">
                                      <p:cBhvr>
                                        <p:cTn id="6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 grpId="0" animBg="1"/>
      <p:bldP spid="4" grpId="0" animBg="1"/>
      <p:bldP spid="22" grpId="0" animBg="1"/>
      <p:bldP spid="5" grpId="0" animBg="1"/>
      <p:bldP spid="6" grpId="0" animBg="1"/>
      <p:bldP spid="7" grpId="0" animBg="1"/>
      <p:bldP spid="8" grpId="0" animBg="1"/>
      <p:bldP spid="23" grpId="0" animBg="1"/>
      <p:bldP spid="9" grpId="0" animBg="1"/>
      <p:bldP spid="10" grpId="0" animBg="1"/>
      <p:bldP spid="15" grpId="0" animBg="1"/>
      <p:bldP spid="16" grpId="0" animBg="1"/>
      <p:bldP spid="24" grpId="0" animBg="1"/>
      <p:bldP spid="17" grpId="0" animBg="1"/>
      <p:bldP spid="18"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Target: Deep Q-Learning Decoder</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Sweke et al.’s reinforcement-learning decoder for the d = 5 surface code, trained for bit-flip (X) and depolarizing (DP) noise.</a:t>
            </a:r>
            <a:endParaRPr lang="en-US" sz="1400" dirty="0"/>
          </a:p>
        </p:txBody>
      </p:sp>
      <p:sp>
        <p:nvSpPr>
          <p:cNvPr id="4" name="Text 2"/>
          <p:cNvSpPr/>
          <p:nvPr/>
        </p:nvSpPr>
        <p:spPr>
          <a:xfrm>
            <a:off x="3054350" y="1663700"/>
            <a:ext cx="1397000" cy="248920"/>
          </a:xfrm>
          <a:custGeom>
            <a:avLst/>
            <a:gdLst/>
            <a:ahLst/>
            <a:cxnLst/>
            <a:rect l="l" t="t" r="r" b="b"/>
            <a:pathLst>
              <a:path w="1397000" h="248920">
                <a:moveTo>
                  <a:pt x="124460" y="0"/>
                </a:moveTo>
                <a:lnTo>
                  <a:pt x="1272540" y="0"/>
                </a:lnTo>
                <a:arcTo wR="124460" hR="124460" stAng="16200000" swAng="5400000"/>
                <a:lnTo>
                  <a:pt x="1397000" y="124460"/>
                </a:lnTo>
                <a:arcTo wR="124460" hR="124460" stAng="0" swAng="5400000"/>
                <a:lnTo>
                  <a:pt x="124460" y="248920"/>
                </a:lnTo>
                <a:arcTo wR="124460" hR="124460" stAng="5400000" swAng="5400000"/>
                <a:lnTo>
                  <a:pt x="0" y="124460"/>
                </a:lnTo>
                <a:arcTo wR="124460" hR="124460" stAng="10800000" swAng="5400000"/>
                <a:close/>
              </a:path>
            </a:pathLst>
          </a:custGeom>
          <a:solidFill>
            <a:srgbClr val="ED7D31"/>
          </a:solidFill>
          <a:ln/>
        </p:spPr>
        <p:txBody>
          <a:bodyPr wrap="square" lIns="50800" tIns="25400" rIns="50800" bIns="0" rtlCol="0" anchor="t">
            <a:normAutofit/>
          </a:bodyPr>
          <a:lstStyle/>
          <a:p>
            <a:pPr marL="0" indent="0" algn="ctr">
              <a:lnSpc>
                <a:spcPts val="1560"/>
              </a:lnSpc>
              <a:buNone/>
            </a:pPr>
            <a:r>
              <a:rPr lang="en-US" sz="1200" b="1" dirty="0">
                <a:solidFill>
                  <a:srgbClr val="FFFFFF"/>
                </a:solidFill>
                <a:latin typeface="Roboto" pitchFamily="34" charset="0"/>
                <a:ea typeface="Roboto" pitchFamily="34" charset="-122"/>
                <a:cs typeface="Roboto" pitchFamily="34" charset="-120"/>
              </a:rPr>
              <a:t>traced on MCU</a:t>
            </a:r>
            <a:endParaRPr lang="en-US" sz="1200" dirty="0"/>
          </a:p>
        </p:txBody>
      </p:sp>
      <p:sp>
        <p:nvSpPr>
          <p:cNvPr id="5" name="Text 3"/>
          <p:cNvSpPr/>
          <p:nvPr/>
        </p:nvSpPr>
        <p:spPr>
          <a:xfrm>
            <a:off x="5397500" y="1663700"/>
            <a:ext cx="1397000" cy="248920"/>
          </a:xfrm>
          <a:custGeom>
            <a:avLst/>
            <a:gdLst/>
            <a:ahLst/>
            <a:cxnLst/>
            <a:rect l="l" t="t" r="r" b="b"/>
            <a:pathLst>
              <a:path w="1397000" h="248920">
                <a:moveTo>
                  <a:pt x="124460" y="0"/>
                </a:moveTo>
                <a:lnTo>
                  <a:pt x="1272540" y="0"/>
                </a:lnTo>
                <a:arcTo wR="124460" hR="124460" stAng="16200000" swAng="5400000"/>
                <a:lnTo>
                  <a:pt x="1397000" y="124460"/>
                </a:lnTo>
                <a:arcTo wR="124460" hR="124460" stAng="0" swAng="5400000"/>
                <a:lnTo>
                  <a:pt x="124460" y="248920"/>
                </a:lnTo>
                <a:arcTo wR="124460" hR="124460" stAng="5400000" swAng="5400000"/>
                <a:lnTo>
                  <a:pt x="0" y="124460"/>
                </a:lnTo>
                <a:arcTo wR="124460" hR="124460" stAng="10800000" swAng="5400000"/>
                <a:close/>
              </a:path>
            </a:pathLst>
          </a:custGeom>
          <a:solidFill>
            <a:srgbClr val="7F7F7F"/>
          </a:solidFill>
          <a:ln/>
        </p:spPr>
        <p:txBody>
          <a:bodyPr wrap="square" lIns="50800" tIns="25400" rIns="50800" bIns="0" rtlCol="0" anchor="t">
            <a:normAutofit/>
          </a:bodyPr>
          <a:lstStyle/>
          <a:p>
            <a:pPr marL="0" indent="0" algn="ctr">
              <a:lnSpc>
                <a:spcPts val="1560"/>
              </a:lnSpc>
              <a:buNone/>
            </a:pPr>
            <a:r>
              <a:rPr lang="en-US" sz="1200" b="1" dirty="0">
                <a:solidFill>
                  <a:srgbClr val="FFFFFF"/>
                </a:solidFill>
                <a:latin typeface="Roboto" pitchFamily="34" charset="0"/>
                <a:ea typeface="Roboto" pitchFamily="34" charset="-122"/>
                <a:cs typeface="Roboto" pitchFamily="34" charset="-120"/>
              </a:rPr>
              <a:t>runs on host</a:t>
            </a:r>
            <a:endParaRPr lang="en-US" sz="1200" dirty="0"/>
          </a:p>
        </p:txBody>
      </p:sp>
      <p:sp>
        <p:nvSpPr>
          <p:cNvPr id="6" name="Text 4"/>
          <p:cNvSpPr/>
          <p:nvPr/>
        </p:nvSpPr>
        <p:spPr>
          <a:xfrm>
            <a:off x="7740650" y="1663700"/>
            <a:ext cx="1397000" cy="248920"/>
          </a:xfrm>
          <a:custGeom>
            <a:avLst/>
            <a:gdLst/>
            <a:ahLst/>
            <a:cxnLst/>
            <a:rect l="l" t="t" r="r" b="b"/>
            <a:pathLst>
              <a:path w="1397000" h="248920">
                <a:moveTo>
                  <a:pt x="124460" y="0"/>
                </a:moveTo>
                <a:lnTo>
                  <a:pt x="1272540" y="0"/>
                </a:lnTo>
                <a:arcTo wR="124460" hR="124460" stAng="16200000" swAng="5400000"/>
                <a:lnTo>
                  <a:pt x="1397000" y="124460"/>
                </a:lnTo>
                <a:arcTo wR="124460" hR="124460" stAng="0" swAng="5400000"/>
                <a:lnTo>
                  <a:pt x="124460" y="248920"/>
                </a:lnTo>
                <a:arcTo wR="124460" hR="124460" stAng="5400000" swAng="5400000"/>
                <a:lnTo>
                  <a:pt x="0" y="124460"/>
                </a:lnTo>
                <a:arcTo wR="124460" hR="124460" stAng="10800000" swAng="5400000"/>
                <a:close/>
              </a:path>
            </a:pathLst>
          </a:custGeom>
          <a:solidFill>
            <a:srgbClr val="ED7D31"/>
          </a:solidFill>
          <a:ln/>
        </p:spPr>
        <p:txBody>
          <a:bodyPr wrap="square" lIns="50800" tIns="25400" rIns="50800" bIns="0" rtlCol="0" anchor="t">
            <a:normAutofit/>
          </a:bodyPr>
          <a:lstStyle/>
          <a:p>
            <a:pPr marL="0" indent="0" algn="ctr">
              <a:lnSpc>
                <a:spcPts val="1560"/>
              </a:lnSpc>
              <a:buNone/>
            </a:pPr>
            <a:r>
              <a:rPr lang="en-US" sz="1200" b="1" dirty="0">
                <a:solidFill>
                  <a:srgbClr val="FFFFFF"/>
                </a:solidFill>
                <a:latin typeface="Roboto" pitchFamily="34" charset="0"/>
                <a:ea typeface="Roboto" pitchFamily="34" charset="-122"/>
                <a:cs typeface="Roboto" pitchFamily="34" charset="-120"/>
              </a:rPr>
              <a:t>traced on MCU</a:t>
            </a:r>
            <a:endParaRPr lang="en-US" sz="1200" dirty="0"/>
          </a:p>
        </p:txBody>
      </p:sp>
      <p:sp>
        <p:nvSpPr>
          <p:cNvPr id="7" name="Shape 5"/>
          <p:cNvSpPr/>
          <p:nvPr/>
        </p:nvSpPr>
        <p:spPr>
          <a:xfrm>
            <a:off x="463550" y="2025650"/>
            <a:ext cx="1892300" cy="1193800"/>
          </a:xfrm>
          <a:prstGeom prst="roundRect">
            <a:avLst>
              <a:gd name="adj" fmla="val 4787"/>
            </a:avLst>
          </a:prstGeom>
          <a:solidFill>
            <a:srgbClr val="F2F2F2"/>
          </a:solidFill>
          <a:ln w="12700">
            <a:solidFill>
              <a:srgbClr val="BFBFBF"/>
            </a:solidFill>
            <a:prstDash val="solid"/>
          </a:ln>
        </p:spPr>
        <p:txBody>
          <a:bodyPr/>
          <a:lstStyle/>
          <a:p>
            <a:endParaRPr lang="en-US"/>
          </a:p>
        </p:txBody>
      </p:sp>
      <p:sp>
        <p:nvSpPr>
          <p:cNvPr id="8" name="Text 6"/>
          <p:cNvSpPr/>
          <p:nvPr/>
        </p:nvSpPr>
        <p:spPr>
          <a:xfrm>
            <a:off x="584200" y="2133600"/>
            <a:ext cx="17018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Syndrome volume</a:t>
            </a:r>
            <a:endParaRPr lang="en-US" sz="1400" dirty="0"/>
          </a:p>
        </p:txBody>
      </p:sp>
      <p:sp>
        <p:nvSpPr>
          <p:cNvPr id="9" name="Text 7"/>
          <p:cNvSpPr/>
          <p:nvPr/>
        </p:nvSpPr>
        <p:spPr>
          <a:xfrm>
            <a:off x="584200" y="2385061"/>
            <a:ext cx="1701800" cy="42164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five 6 × 6 slices of stabilizer bits</a:t>
            </a:r>
            <a:endParaRPr lang="en-US" sz="1200" dirty="0"/>
          </a:p>
        </p:txBody>
      </p:sp>
      <p:sp>
        <p:nvSpPr>
          <p:cNvPr id="10" name="Shape 8"/>
          <p:cNvSpPr/>
          <p:nvPr/>
        </p:nvSpPr>
        <p:spPr>
          <a:xfrm>
            <a:off x="2809875" y="2028825"/>
            <a:ext cx="1885950" cy="1187450"/>
          </a:xfrm>
          <a:prstGeom prst="roundRect">
            <a:avLst>
              <a:gd name="adj" fmla="val 4545"/>
            </a:avLst>
          </a:prstGeom>
          <a:solidFill>
            <a:srgbClr val="FFFFFF"/>
          </a:solidFill>
          <a:ln w="19050">
            <a:solidFill>
              <a:srgbClr val="ED7D31"/>
            </a:solidFill>
            <a:prstDash val="solid"/>
          </a:ln>
        </p:spPr>
        <p:txBody>
          <a:bodyPr/>
          <a:lstStyle/>
          <a:p>
            <a:endParaRPr lang="en-US"/>
          </a:p>
        </p:txBody>
      </p:sp>
      <p:sp>
        <p:nvSpPr>
          <p:cNvPr id="11" name="Text 9"/>
          <p:cNvSpPr/>
          <p:nvPr/>
        </p:nvSpPr>
        <p:spPr>
          <a:xfrm>
            <a:off x="2933700" y="2139950"/>
            <a:ext cx="16891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CONV1</a:t>
            </a:r>
            <a:endParaRPr lang="en-US" sz="1400" dirty="0"/>
          </a:p>
        </p:txBody>
      </p:sp>
      <p:sp>
        <p:nvSpPr>
          <p:cNvPr id="12" name="Text 10"/>
          <p:cNvSpPr/>
          <p:nvPr/>
        </p:nvSpPr>
        <p:spPr>
          <a:xfrm>
            <a:off x="2933700" y="2391411"/>
            <a:ext cx="1689100" cy="42164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first convolution: 64d² outputs, 1,600 at d = 5</a:t>
            </a:r>
            <a:endParaRPr lang="en-US" sz="1200" dirty="0"/>
          </a:p>
        </p:txBody>
      </p:sp>
      <p:sp>
        <p:nvSpPr>
          <p:cNvPr id="13" name="Shape 11"/>
          <p:cNvSpPr/>
          <p:nvPr/>
        </p:nvSpPr>
        <p:spPr>
          <a:xfrm>
            <a:off x="5149850" y="2025650"/>
            <a:ext cx="1892300" cy="1193800"/>
          </a:xfrm>
          <a:prstGeom prst="roundRect">
            <a:avLst>
              <a:gd name="adj" fmla="val 4787"/>
            </a:avLst>
          </a:prstGeom>
          <a:solidFill>
            <a:srgbClr val="F2F2F2"/>
          </a:solidFill>
          <a:ln w="12700">
            <a:solidFill>
              <a:srgbClr val="A6A6A6"/>
            </a:solidFill>
            <a:prstDash val="dash"/>
          </a:ln>
        </p:spPr>
        <p:txBody>
          <a:bodyPr/>
          <a:lstStyle/>
          <a:p>
            <a:endParaRPr lang="en-US"/>
          </a:p>
        </p:txBody>
      </p:sp>
      <p:sp>
        <p:nvSpPr>
          <p:cNvPr id="14" name="Text 12"/>
          <p:cNvSpPr/>
          <p:nvPr/>
        </p:nvSpPr>
        <p:spPr>
          <a:xfrm>
            <a:off x="5270500" y="2133600"/>
            <a:ext cx="17018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Hidden layers</a:t>
            </a:r>
            <a:endParaRPr lang="en-US" sz="1400" dirty="0"/>
          </a:p>
        </p:txBody>
      </p:sp>
      <p:sp>
        <p:nvSpPr>
          <p:cNvPr id="15" name="Text 13"/>
          <p:cNvSpPr/>
          <p:nvPr/>
        </p:nvSpPr>
        <p:spPr>
          <a:xfrm>
            <a:off x="5270500" y="2385061"/>
            <a:ext cx="1701800" cy="42164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the layers between CONV1 and FC3</a:t>
            </a:r>
            <a:endParaRPr lang="en-US" sz="1200" dirty="0"/>
          </a:p>
        </p:txBody>
      </p:sp>
      <p:sp>
        <p:nvSpPr>
          <p:cNvPr id="16" name="Shape 14"/>
          <p:cNvSpPr/>
          <p:nvPr/>
        </p:nvSpPr>
        <p:spPr>
          <a:xfrm>
            <a:off x="7496175" y="2028825"/>
            <a:ext cx="1885950" cy="1187450"/>
          </a:xfrm>
          <a:prstGeom prst="roundRect">
            <a:avLst>
              <a:gd name="adj" fmla="val 4545"/>
            </a:avLst>
          </a:prstGeom>
          <a:solidFill>
            <a:srgbClr val="FFFFFF"/>
          </a:solidFill>
          <a:ln w="19050">
            <a:solidFill>
              <a:srgbClr val="ED7D31"/>
            </a:solidFill>
            <a:prstDash val="solid"/>
          </a:ln>
        </p:spPr>
        <p:txBody>
          <a:bodyPr/>
          <a:lstStyle/>
          <a:p>
            <a:endParaRPr lang="en-US"/>
          </a:p>
        </p:txBody>
      </p:sp>
      <p:sp>
        <p:nvSpPr>
          <p:cNvPr id="17" name="Text 15"/>
          <p:cNvSpPr/>
          <p:nvPr/>
        </p:nvSpPr>
        <p:spPr>
          <a:xfrm>
            <a:off x="7620000" y="2139950"/>
            <a:ext cx="16891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FC3</a:t>
            </a:r>
            <a:endParaRPr lang="en-US" sz="1400" dirty="0"/>
          </a:p>
        </p:txBody>
      </p:sp>
      <p:sp>
        <p:nvSpPr>
          <p:cNvPr id="18" name="Text 16"/>
          <p:cNvSpPr/>
          <p:nvPr/>
        </p:nvSpPr>
        <p:spPr>
          <a:xfrm>
            <a:off x="7620000" y="2391411"/>
            <a:ext cx="1689100" cy="42164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final dense layer: V(s) and |A| advantages</a:t>
            </a:r>
            <a:endParaRPr lang="en-US" sz="1200" dirty="0"/>
          </a:p>
        </p:txBody>
      </p:sp>
      <p:sp>
        <p:nvSpPr>
          <p:cNvPr id="19" name="Shape 17"/>
          <p:cNvSpPr/>
          <p:nvPr/>
        </p:nvSpPr>
        <p:spPr>
          <a:xfrm>
            <a:off x="9836150" y="2025650"/>
            <a:ext cx="1892300" cy="1193800"/>
          </a:xfrm>
          <a:prstGeom prst="roundRect">
            <a:avLst>
              <a:gd name="adj" fmla="val 4787"/>
            </a:avLst>
          </a:prstGeom>
          <a:solidFill>
            <a:srgbClr val="F2F2F2"/>
          </a:solidFill>
          <a:ln w="12700">
            <a:solidFill>
              <a:srgbClr val="BFBFBF"/>
            </a:solidFill>
            <a:prstDash val="solid"/>
          </a:ln>
        </p:spPr>
        <p:txBody>
          <a:bodyPr/>
          <a:lstStyle/>
          <a:p>
            <a:endParaRPr lang="en-US"/>
          </a:p>
        </p:txBody>
      </p:sp>
      <p:sp>
        <p:nvSpPr>
          <p:cNvPr id="20" name="Text 18"/>
          <p:cNvSpPr/>
          <p:nvPr/>
        </p:nvSpPr>
        <p:spPr>
          <a:xfrm>
            <a:off x="9956800" y="2133600"/>
            <a:ext cx="17018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Dueling head</a:t>
            </a:r>
            <a:endParaRPr lang="en-US" sz="1400" dirty="0"/>
          </a:p>
        </p:txBody>
      </p:sp>
      <p:sp>
        <p:nvSpPr>
          <p:cNvPr id="21" name="Text 19"/>
          <p:cNvSpPr/>
          <p:nvPr/>
        </p:nvSpPr>
        <p:spPr>
          <a:xfrm>
            <a:off x="9956800" y="2385061"/>
            <a:ext cx="1701800" cy="42164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Q = V + A − mean A; argmax picks the action</a:t>
            </a:r>
            <a:endParaRPr lang="en-US" sz="1200" dirty="0"/>
          </a:p>
        </p:txBody>
      </p:sp>
      <p:pic>
        <p:nvPicPr>
          <p:cNvPr id="22" name="Image 0" descr="connector"/>
          <p:cNvPicPr>
            <a:picLocks noChangeAspect="1"/>
          </p:cNvPicPr>
          <p:nvPr/>
        </p:nvPicPr>
        <p:blipFill>
          <a:blip r:embed="rId3"/>
          <a:srcRect/>
          <a:stretch/>
        </p:blipFill>
        <p:spPr>
          <a:xfrm>
            <a:off x="2336800" y="2559050"/>
            <a:ext cx="488950" cy="127000"/>
          </a:xfrm>
          <a:prstGeom prst="rect">
            <a:avLst/>
          </a:prstGeom>
        </p:spPr>
      </p:pic>
      <p:pic>
        <p:nvPicPr>
          <p:cNvPr id="23" name="Image 1" descr="connector"/>
          <p:cNvPicPr>
            <a:picLocks noChangeAspect="1"/>
          </p:cNvPicPr>
          <p:nvPr/>
        </p:nvPicPr>
        <p:blipFill>
          <a:blip r:embed="rId3"/>
          <a:srcRect/>
          <a:stretch/>
        </p:blipFill>
        <p:spPr>
          <a:xfrm>
            <a:off x="4679950" y="2559050"/>
            <a:ext cx="488950" cy="127000"/>
          </a:xfrm>
          <a:prstGeom prst="rect">
            <a:avLst/>
          </a:prstGeom>
        </p:spPr>
      </p:pic>
      <p:pic>
        <p:nvPicPr>
          <p:cNvPr id="24" name="Image 2" descr="connector"/>
          <p:cNvPicPr>
            <a:picLocks noChangeAspect="1"/>
          </p:cNvPicPr>
          <p:nvPr/>
        </p:nvPicPr>
        <p:blipFill>
          <a:blip r:embed="rId3"/>
          <a:srcRect/>
          <a:stretch/>
        </p:blipFill>
        <p:spPr>
          <a:xfrm>
            <a:off x="7023100" y="2559050"/>
            <a:ext cx="488950" cy="127000"/>
          </a:xfrm>
          <a:prstGeom prst="rect">
            <a:avLst/>
          </a:prstGeom>
        </p:spPr>
      </p:pic>
      <p:pic>
        <p:nvPicPr>
          <p:cNvPr id="25" name="Image 3" descr="connector"/>
          <p:cNvPicPr>
            <a:picLocks noChangeAspect="1"/>
          </p:cNvPicPr>
          <p:nvPr/>
        </p:nvPicPr>
        <p:blipFill>
          <a:blip r:embed="rId3"/>
          <a:srcRect/>
          <a:stretch/>
        </p:blipFill>
        <p:spPr>
          <a:xfrm>
            <a:off x="9366250" y="2559050"/>
            <a:ext cx="488950" cy="127000"/>
          </a:xfrm>
          <a:prstGeom prst="rect">
            <a:avLst/>
          </a:prstGeom>
        </p:spPr>
      </p:pic>
      <p:sp>
        <p:nvSpPr>
          <p:cNvPr id="26" name="Shape 20"/>
          <p:cNvSpPr/>
          <p:nvPr/>
        </p:nvSpPr>
        <p:spPr>
          <a:xfrm>
            <a:off x="463550" y="3689350"/>
            <a:ext cx="3594100" cy="1638300"/>
          </a:xfrm>
          <a:prstGeom prst="rect">
            <a:avLst/>
          </a:prstGeom>
          <a:solidFill>
            <a:srgbClr val="F2F2F2"/>
          </a:solidFill>
          <a:ln w="12700">
            <a:solidFill>
              <a:srgbClr val="BFBFBF"/>
            </a:solidFill>
            <a:prstDash val="solid"/>
          </a:ln>
        </p:spPr>
        <p:txBody>
          <a:bodyPr/>
          <a:lstStyle/>
          <a:p>
            <a:endParaRPr lang="en-US"/>
          </a:p>
        </p:txBody>
      </p:sp>
      <p:sp>
        <p:nvSpPr>
          <p:cNvPr id="27" name="Shape 21"/>
          <p:cNvSpPr/>
          <p:nvPr/>
        </p:nvSpPr>
        <p:spPr>
          <a:xfrm>
            <a:off x="457200" y="3683000"/>
            <a:ext cx="127000" cy="1651000"/>
          </a:xfrm>
          <a:prstGeom prst="rect">
            <a:avLst/>
          </a:prstGeom>
          <a:solidFill>
            <a:srgbClr val="154F90"/>
          </a:solidFill>
          <a:ln/>
        </p:spPr>
        <p:txBody>
          <a:bodyPr/>
          <a:lstStyle/>
          <a:p>
            <a:endParaRPr lang="en-US"/>
          </a:p>
        </p:txBody>
      </p:sp>
      <p:sp>
        <p:nvSpPr>
          <p:cNvPr id="28" name="Text 22"/>
          <p:cNvSpPr/>
          <p:nvPr/>
        </p:nvSpPr>
        <p:spPr>
          <a:xfrm>
            <a:off x="736600" y="3835400"/>
            <a:ext cx="327025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54F90"/>
                </a:solidFill>
                <a:latin typeface="Roboto" pitchFamily="34" charset="0"/>
                <a:ea typeface="Roboto" pitchFamily="34" charset="-122"/>
                <a:cs typeface="Roboto" pitchFamily="34" charset="-120"/>
              </a:rPr>
              <a:t>Action space at d = 5</a:t>
            </a:r>
            <a:endParaRPr lang="en-US" sz="1500" dirty="0"/>
          </a:p>
        </p:txBody>
      </p:sp>
      <p:sp>
        <p:nvSpPr>
          <p:cNvPr id="29" name="Text 23"/>
          <p:cNvSpPr/>
          <p:nvPr/>
        </p:nvSpPr>
        <p:spPr>
          <a:xfrm>
            <a:off x="736600" y="4165600"/>
            <a:ext cx="3270250" cy="694055"/>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X model: 25 X corrections + 1 terminal action = 26. DP model: 25 X + 25 Z + terminal = 51.</a:t>
            </a:r>
            <a:endParaRPr lang="en-US" sz="1350" dirty="0"/>
          </a:p>
        </p:txBody>
      </p:sp>
      <p:sp>
        <p:nvSpPr>
          <p:cNvPr id="30" name="Shape 24"/>
          <p:cNvSpPr/>
          <p:nvPr/>
        </p:nvSpPr>
        <p:spPr>
          <a:xfrm>
            <a:off x="4298950" y="3689350"/>
            <a:ext cx="3594100" cy="1638300"/>
          </a:xfrm>
          <a:prstGeom prst="rect">
            <a:avLst/>
          </a:prstGeom>
          <a:solidFill>
            <a:srgbClr val="F2F2F2"/>
          </a:solidFill>
          <a:ln w="12700">
            <a:solidFill>
              <a:srgbClr val="BFBFBF"/>
            </a:solidFill>
            <a:prstDash val="solid"/>
          </a:ln>
        </p:spPr>
        <p:txBody>
          <a:bodyPr/>
          <a:lstStyle/>
          <a:p>
            <a:endParaRPr lang="en-US"/>
          </a:p>
        </p:txBody>
      </p:sp>
      <p:sp>
        <p:nvSpPr>
          <p:cNvPr id="31" name="Shape 25"/>
          <p:cNvSpPr/>
          <p:nvPr/>
        </p:nvSpPr>
        <p:spPr>
          <a:xfrm>
            <a:off x="4292600" y="3683000"/>
            <a:ext cx="127000" cy="1651000"/>
          </a:xfrm>
          <a:prstGeom prst="rect">
            <a:avLst/>
          </a:prstGeom>
          <a:solidFill>
            <a:srgbClr val="ED7D31"/>
          </a:solidFill>
          <a:ln/>
        </p:spPr>
        <p:txBody>
          <a:bodyPr/>
          <a:lstStyle/>
          <a:p>
            <a:endParaRPr lang="en-US"/>
          </a:p>
        </p:txBody>
      </p:sp>
      <p:sp>
        <p:nvSpPr>
          <p:cNvPr id="32" name="Text 26"/>
          <p:cNvSpPr/>
          <p:nvPr/>
        </p:nvSpPr>
        <p:spPr>
          <a:xfrm>
            <a:off x="4572000" y="3835400"/>
            <a:ext cx="327025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54F90"/>
                </a:solidFill>
                <a:latin typeface="Roboto" pitchFamily="34" charset="0"/>
                <a:ea typeface="Roboto" pitchFamily="34" charset="-122"/>
                <a:cs typeface="Roboto" pitchFamily="34" charset="-120"/>
              </a:rPr>
              <a:t>Instrumented on the MCU</a:t>
            </a:r>
            <a:endParaRPr lang="en-US" sz="1500" dirty="0"/>
          </a:p>
        </p:txBody>
      </p:sp>
      <p:sp>
        <p:nvSpPr>
          <p:cNvPr id="33" name="Text 27"/>
          <p:cNvSpPr/>
          <p:nvPr/>
        </p:nvSpPr>
        <p:spPr>
          <a:xfrm>
            <a:off x="4572000" y="4165600"/>
            <a:ext cx="3270250" cy="694055"/>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We ported CONV1 and FC3 to C and run each as its own command. The host computes FC3’s input.</a:t>
            </a:r>
            <a:endParaRPr lang="en-US" sz="1350" dirty="0"/>
          </a:p>
        </p:txBody>
      </p:sp>
      <p:sp>
        <p:nvSpPr>
          <p:cNvPr id="34" name="Shape 28"/>
          <p:cNvSpPr/>
          <p:nvPr/>
        </p:nvSpPr>
        <p:spPr>
          <a:xfrm>
            <a:off x="8134350" y="3689350"/>
            <a:ext cx="3594100" cy="1638300"/>
          </a:xfrm>
          <a:prstGeom prst="rect">
            <a:avLst/>
          </a:prstGeom>
          <a:solidFill>
            <a:srgbClr val="F2F2F2"/>
          </a:solidFill>
          <a:ln w="12700">
            <a:solidFill>
              <a:srgbClr val="BFBFBF"/>
            </a:solidFill>
            <a:prstDash val="solid"/>
          </a:ln>
        </p:spPr>
        <p:txBody>
          <a:bodyPr/>
          <a:lstStyle/>
          <a:p>
            <a:endParaRPr lang="en-US"/>
          </a:p>
        </p:txBody>
      </p:sp>
      <p:sp>
        <p:nvSpPr>
          <p:cNvPr id="35" name="Shape 29"/>
          <p:cNvSpPr/>
          <p:nvPr/>
        </p:nvSpPr>
        <p:spPr>
          <a:xfrm>
            <a:off x="8128000" y="3683000"/>
            <a:ext cx="127000" cy="1651000"/>
          </a:xfrm>
          <a:prstGeom prst="rect">
            <a:avLst/>
          </a:prstGeom>
          <a:solidFill>
            <a:srgbClr val="548235"/>
          </a:solidFill>
          <a:ln/>
        </p:spPr>
        <p:txBody>
          <a:bodyPr/>
          <a:lstStyle/>
          <a:p>
            <a:endParaRPr lang="en-US"/>
          </a:p>
        </p:txBody>
      </p:sp>
      <p:sp>
        <p:nvSpPr>
          <p:cNvPr id="36" name="Text 30"/>
          <p:cNvSpPr/>
          <p:nvPr/>
        </p:nvSpPr>
        <p:spPr>
          <a:xfrm>
            <a:off x="8407400" y="3835400"/>
            <a:ext cx="327025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54F90"/>
                </a:solidFill>
                <a:latin typeface="Roboto" pitchFamily="34" charset="0"/>
                <a:ea typeface="Roboto" pitchFamily="34" charset="-122"/>
                <a:cs typeface="Roboto" pitchFamily="34" charset="-120"/>
              </a:rPr>
              <a:t>Deterministic inference</a:t>
            </a:r>
            <a:endParaRPr lang="en-US" sz="1500" dirty="0"/>
          </a:p>
        </p:txBody>
      </p:sp>
      <p:sp>
        <p:nvSpPr>
          <p:cNvPr id="37" name="Text 31"/>
          <p:cNvSpPr/>
          <p:nvPr/>
        </p:nvSpPr>
        <p:spPr>
          <a:xfrm>
            <a:off x="8407400" y="4165600"/>
            <a:ext cx="3270250" cy="694055"/>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Each input always runs the same computation, so captures differ only by noise and environment.</a:t>
            </a:r>
            <a:endParaRPr lang="en-US" sz="1350" dirty="0"/>
          </a:p>
        </p:txBody>
      </p:sp>
      <p:pic>
        <p:nvPicPr>
          <p:cNvPr id="38" name="Image 4"/>
          <p:cNvPicPr>
            <a:picLocks noChangeAspect="1"/>
          </p:cNvPicPr>
          <p:nvPr/>
        </p:nvPicPr>
        <p:blipFill>
          <a:blip r:embed="rId4"/>
          <a:srcRect l="-391" r="-391"/>
          <a:stretch/>
        </p:blipFill>
        <p:spPr>
          <a:xfrm>
            <a:off x="76200" y="6394450"/>
            <a:ext cx="349250" cy="336550"/>
          </a:xfrm>
          <a:prstGeom prst="rect">
            <a:avLst/>
          </a:prstGeom>
        </p:spPr>
      </p:pic>
      <p:sp>
        <p:nvSpPr>
          <p:cNvPr id="39" name="Text 32"/>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40" name="Text 33"/>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6</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dissolve">
                                      <p:cBhvr>
                                        <p:cTn id="26" dur="500"/>
                                        <p:tgtEl>
                                          <p:spTgt spid="11"/>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dissolve">
                                      <p:cBhvr>
                                        <p:cTn id="29" dur="500"/>
                                        <p:tgtEl>
                                          <p:spTgt spid="12"/>
                                        </p:tgtEl>
                                      </p:cBhvr>
                                    </p:animEffect>
                                  </p:childTnLst>
                                </p:cTn>
                              </p:par>
                              <p:par>
                                <p:cTn id="30" presetID="9"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dissolve">
                                      <p:cBhvr>
                                        <p:cTn id="32" dur="500"/>
                                        <p:tgtEl>
                                          <p:spTgt spid="22"/>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dissolve">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dissolve">
                                      <p:cBhvr>
                                        <p:cTn id="40" dur="500"/>
                                        <p:tgtEl>
                                          <p:spTgt spid="13"/>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dissolve">
                                      <p:cBhvr>
                                        <p:cTn id="43" dur="500"/>
                                        <p:tgtEl>
                                          <p:spTgt spid="14"/>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dissolve">
                                      <p:cBhvr>
                                        <p:cTn id="46" dur="500"/>
                                        <p:tgtEl>
                                          <p:spTgt spid="15"/>
                                        </p:tgtEl>
                                      </p:cBhvr>
                                    </p:animEffect>
                                  </p:childTnLst>
                                </p:cTn>
                              </p:par>
                              <p:par>
                                <p:cTn id="47" presetID="9"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dissolve">
                                      <p:cBhvr>
                                        <p:cTn id="49" dur="500"/>
                                        <p:tgtEl>
                                          <p:spTgt spid="23"/>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dissolve">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dissolve">
                                      <p:cBhvr>
                                        <p:cTn id="57" dur="500"/>
                                        <p:tgtEl>
                                          <p:spTgt spid="16"/>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dissolve">
                                      <p:cBhvr>
                                        <p:cTn id="60" dur="500"/>
                                        <p:tgtEl>
                                          <p:spTgt spid="17"/>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dissolve">
                                      <p:cBhvr>
                                        <p:cTn id="63" dur="500"/>
                                        <p:tgtEl>
                                          <p:spTgt spid="18"/>
                                        </p:tgtEl>
                                      </p:cBhvr>
                                    </p:animEffect>
                                  </p:childTnLst>
                                </p:cTn>
                              </p:par>
                              <p:par>
                                <p:cTn id="64" presetID="9" presetClass="entr" presetSubtype="0" fill="hold"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dissolve">
                                      <p:cBhvr>
                                        <p:cTn id="66" dur="500"/>
                                        <p:tgtEl>
                                          <p:spTgt spid="24"/>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dissolve">
                                      <p:cBhvr>
                                        <p:cTn id="69" dur="500"/>
                                        <p:tgtEl>
                                          <p:spTgt spid="6"/>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grpId="0"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dissolve">
                                      <p:cBhvr>
                                        <p:cTn id="74" dur="500"/>
                                        <p:tgtEl>
                                          <p:spTgt spid="19"/>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dissolve">
                                      <p:cBhvr>
                                        <p:cTn id="77" dur="500"/>
                                        <p:tgtEl>
                                          <p:spTgt spid="20"/>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dissolve">
                                      <p:cBhvr>
                                        <p:cTn id="80" dur="500"/>
                                        <p:tgtEl>
                                          <p:spTgt spid="21"/>
                                        </p:tgtEl>
                                      </p:cBhvr>
                                    </p:animEffect>
                                  </p:childTnLst>
                                </p:cTn>
                              </p:par>
                              <p:par>
                                <p:cTn id="81" presetID="9" presetClass="entr" presetSubtype="0" fill="hold" nodeType="with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dissolve">
                                      <p:cBhvr>
                                        <p:cTn id="83" dur="500"/>
                                        <p:tgtEl>
                                          <p:spTgt spid="25"/>
                                        </p:tgtEl>
                                      </p:cBhvr>
                                    </p:animEffect>
                                  </p:childTnLst>
                                </p:cTn>
                              </p:par>
                            </p:childTnLst>
                          </p:cTn>
                        </p:par>
                      </p:childTnLst>
                    </p:cTn>
                  </p:par>
                  <p:par>
                    <p:cTn id="84" fill="hold">
                      <p:stCondLst>
                        <p:cond delay="indefinite"/>
                      </p:stCondLst>
                      <p:childTnLst>
                        <p:par>
                          <p:cTn id="85" fill="hold">
                            <p:stCondLst>
                              <p:cond delay="0"/>
                            </p:stCondLst>
                            <p:childTnLst>
                              <p:par>
                                <p:cTn id="86" presetID="9" presetClass="entr" presetSubtype="0" fill="hold" grpId="0" nodeType="click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dissolve">
                                      <p:cBhvr>
                                        <p:cTn id="88" dur="500"/>
                                        <p:tgtEl>
                                          <p:spTgt spid="26"/>
                                        </p:tgtEl>
                                      </p:cBhvr>
                                    </p:animEffect>
                                  </p:childTnLst>
                                </p:cTn>
                              </p:par>
                              <p:par>
                                <p:cTn id="89" presetID="9" presetClass="entr" presetSubtype="0"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dissolve">
                                      <p:cBhvr>
                                        <p:cTn id="91" dur="500"/>
                                        <p:tgtEl>
                                          <p:spTgt spid="27"/>
                                        </p:tgtEl>
                                      </p:cBhvr>
                                    </p:animEffect>
                                  </p:childTnLst>
                                </p:cTn>
                              </p:par>
                              <p:par>
                                <p:cTn id="92" presetID="9" presetClass="entr" presetSubtype="0"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dissolve">
                                      <p:cBhvr>
                                        <p:cTn id="94" dur="500"/>
                                        <p:tgtEl>
                                          <p:spTgt spid="28"/>
                                        </p:tgtEl>
                                      </p:cBhvr>
                                    </p:animEffect>
                                  </p:childTnLst>
                                </p:cTn>
                              </p:par>
                              <p:par>
                                <p:cTn id="95" presetID="9" presetClass="entr" presetSubtype="0" fill="hold" grpId="0" nodeType="with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dissolve">
                                      <p:cBhvr>
                                        <p:cTn id="97" dur="500"/>
                                        <p:tgtEl>
                                          <p:spTgt spid="29"/>
                                        </p:tgtEl>
                                      </p:cBhvr>
                                    </p:animEffect>
                                  </p:childTnLst>
                                </p:cTn>
                              </p:par>
                            </p:childTnLst>
                          </p:cTn>
                        </p:par>
                      </p:childTnLst>
                    </p:cTn>
                  </p:par>
                  <p:par>
                    <p:cTn id="98" fill="hold">
                      <p:stCondLst>
                        <p:cond delay="indefinite"/>
                      </p:stCondLst>
                      <p:childTnLst>
                        <p:par>
                          <p:cTn id="99" fill="hold">
                            <p:stCondLst>
                              <p:cond delay="0"/>
                            </p:stCondLst>
                            <p:childTnLst>
                              <p:par>
                                <p:cTn id="100" presetID="9" presetClass="entr" presetSubtype="0" fill="hold" grpId="0" nodeType="click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dissolve">
                                      <p:cBhvr>
                                        <p:cTn id="102" dur="500"/>
                                        <p:tgtEl>
                                          <p:spTgt spid="30"/>
                                        </p:tgtEl>
                                      </p:cBhvr>
                                    </p:animEffect>
                                  </p:childTnLst>
                                </p:cTn>
                              </p:par>
                              <p:par>
                                <p:cTn id="103" presetID="9" presetClass="entr" presetSubtype="0" fill="hold" grpId="0" nodeType="with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dissolve">
                                      <p:cBhvr>
                                        <p:cTn id="105" dur="500"/>
                                        <p:tgtEl>
                                          <p:spTgt spid="31"/>
                                        </p:tgtEl>
                                      </p:cBhvr>
                                    </p:animEffect>
                                  </p:childTnLst>
                                </p:cTn>
                              </p:par>
                              <p:par>
                                <p:cTn id="106" presetID="9" presetClass="entr" presetSubtype="0" fill="hold" grpId="0" nodeType="withEffect">
                                  <p:stCondLst>
                                    <p:cond delay="0"/>
                                  </p:stCondLst>
                                  <p:childTnLst>
                                    <p:set>
                                      <p:cBhvr>
                                        <p:cTn id="107" dur="1" fill="hold">
                                          <p:stCondLst>
                                            <p:cond delay="0"/>
                                          </p:stCondLst>
                                        </p:cTn>
                                        <p:tgtEl>
                                          <p:spTgt spid="32"/>
                                        </p:tgtEl>
                                        <p:attrNameLst>
                                          <p:attrName>style.visibility</p:attrName>
                                        </p:attrNameLst>
                                      </p:cBhvr>
                                      <p:to>
                                        <p:strVal val="visible"/>
                                      </p:to>
                                    </p:set>
                                    <p:animEffect transition="in" filter="dissolve">
                                      <p:cBhvr>
                                        <p:cTn id="108" dur="500"/>
                                        <p:tgtEl>
                                          <p:spTgt spid="32"/>
                                        </p:tgtEl>
                                      </p:cBhvr>
                                    </p:animEffect>
                                  </p:childTnLst>
                                </p:cTn>
                              </p:par>
                              <p:par>
                                <p:cTn id="109" presetID="9" presetClass="entr" presetSubtype="0" fill="hold" grpId="0" nodeType="with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dissolve">
                                      <p:cBhvr>
                                        <p:cTn id="111" dur="500"/>
                                        <p:tgtEl>
                                          <p:spTgt spid="33"/>
                                        </p:tgtEl>
                                      </p:cBhvr>
                                    </p:animEffect>
                                  </p:childTnLst>
                                </p:cTn>
                              </p:par>
                            </p:childTnLst>
                          </p:cTn>
                        </p:par>
                      </p:childTnLst>
                    </p:cTn>
                  </p:par>
                  <p:par>
                    <p:cTn id="112" fill="hold">
                      <p:stCondLst>
                        <p:cond delay="indefinite"/>
                      </p:stCondLst>
                      <p:childTnLst>
                        <p:par>
                          <p:cTn id="113" fill="hold">
                            <p:stCondLst>
                              <p:cond delay="0"/>
                            </p:stCondLst>
                            <p:childTnLst>
                              <p:par>
                                <p:cTn id="114" presetID="9" presetClass="entr" presetSubtype="0" fill="hold" grpId="0" nodeType="clickEffect">
                                  <p:stCondLst>
                                    <p:cond delay="0"/>
                                  </p:stCondLst>
                                  <p:childTnLst>
                                    <p:set>
                                      <p:cBhvr>
                                        <p:cTn id="115" dur="1" fill="hold">
                                          <p:stCondLst>
                                            <p:cond delay="0"/>
                                          </p:stCondLst>
                                        </p:cTn>
                                        <p:tgtEl>
                                          <p:spTgt spid="34"/>
                                        </p:tgtEl>
                                        <p:attrNameLst>
                                          <p:attrName>style.visibility</p:attrName>
                                        </p:attrNameLst>
                                      </p:cBhvr>
                                      <p:to>
                                        <p:strVal val="visible"/>
                                      </p:to>
                                    </p:set>
                                    <p:animEffect transition="in" filter="dissolve">
                                      <p:cBhvr>
                                        <p:cTn id="116" dur="500"/>
                                        <p:tgtEl>
                                          <p:spTgt spid="34"/>
                                        </p:tgtEl>
                                      </p:cBhvr>
                                    </p:animEffect>
                                  </p:childTnLst>
                                </p:cTn>
                              </p:par>
                              <p:par>
                                <p:cTn id="117" presetID="9" presetClass="entr" presetSubtype="0" fill="hold" grpId="0" nodeType="with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dissolve">
                                      <p:cBhvr>
                                        <p:cTn id="119" dur="500"/>
                                        <p:tgtEl>
                                          <p:spTgt spid="35"/>
                                        </p:tgtEl>
                                      </p:cBhvr>
                                    </p:animEffect>
                                  </p:childTnLst>
                                </p:cTn>
                              </p:par>
                              <p:par>
                                <p:cTn id="120" presetID="9" presetClass="entr" presetSubtype="0" fill="hold" grpId="0" nodeType="withEffect">
                                  <p:stCondLst>
                                    <p:cond delay="0"/>
                                  </p:stCondLst>
                                  <p:childTnLst>
                                    <p:set>
                                      <p:cBhvr>
                                        <p:cTn id="121" dur="1" fill="hold">
                                          <p:stCondLst>
                                            <p:cond delay="0"/>
                                          </p:stCondLst>
                                        </p:cTn>
                                        <p:tgtEl>
                                          <p:spTgt spid="36"/>
                                        </p:tgtEl>
                                        <p:attrNameLst>
                                          <p:attrName>style.visibility</p:attrName>
                                        </p:attrNameLst>
                                      </p:cBhvr>
                                      <p:to>
                                        <p:strVal val="visible"/>
                                      </p:to>
                                    </p:set>
                                    <p:animEffect transition="in" filter="dissolve">
                                      <p:cBhvr>
                                        <p:cTn id="122" dur="500"/>
                                        <p:tgtEl>
                                          <p:spTgt spid="36"/>
                                        </p:tgtEl>
                                      </p:cBhvr>
                                    </p:animEffect>
                                  </p:childTnLst>
                                </p:cTn>
                              </p:par>
                              <p:par>
                                <p:cTn id="123" presetID="9" presetClass="entr" presetSubtype="0" fill="hold" grpId="0" nodeType="withEffect">
                                  <p:stCondLst>
                                    <p:cond delay="0"/>
                                  </p:stCondLst>
                                  <p:childTnLst>
                                    <p:set>
                                      <p:cBhvr>
                                        <p:cTn id="124" dur="1" fill="hold">
                                          <p:stCondLst>
                                            <p:cond delay="0"/>
                                          </p:stCondLst>
                                        </p:cTn>
                                        <p:tgtEl>
                                          <p:spTgt spid="37"/>
                                        </p:tgtEl>
                                        <p:attrNameLst>
                                          <p:attrName>style.visibility</p:attrName>
                                        </p:attrNameLst>
                                      </p:cBhvr>
                                      <p:to>
                                        <p:strVal val="visible"/>
                                      </p:to>
                                    </p:set>
                                    <p:animEffect transition="in" filter="dissolve">
                                      <p:cBhvr>
                                        <p:cTn id="12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Remote Experiments on Whisp Cloud</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Northwestern University’s on-demand, cloud-based access to side-channel analysis and fault-injection tools.</a:t>
            </a:r>
            <a:endParaRPr lang="en-US" sz="1400" dirty="0"/>
          </a:p>
        </p:txBody>
      </p:sp>
      <p:sp>
        <p:nvSpPr>
          <p:cNvPr id="4" name="Shape 2"/>
          <p:cNvSpPr/>
          <p:nvPr/>
        </p:nvSpPr>
        <p:spPr>
          <a:xfrm>
            <a:off x="463550" y="1530350"/>
            <a:ext cx="5490210" cy="4006850"/>
          </a:xfrm>
          <a:prstGeom prst="roundRect">
            <a:avLst>
              <a:gd name="adj" fmla="val 1724"/>
            </a:avLst>
          </a:prstGeom>
          <a:solidFill>
            <a:srgbClr val="F2F2F2"/>
          </a:solidFill>
          <a:ln w="12700">
            <a:solidFill>
              <a:srgbClr val="BFBFBF"/>
            </a:solidFill>
            <a:prstDash val="solid"/>
          </a:ln>
        </p:spPr>
        <p:txBody>
          <a:bodyPr/>
          <a:lstStyle/>
          <a:p>
            <a:endParaRPr lang="en-US"/>
          </a:p>
        </p:txBody>
      </p:sp>
      <p:pic>
        <p:nvPicPr>
          <p:cNvPr id="5" name="Image 0" descr="Cloud with a chip inside, standing for the Whisp Cloud remote lab"/>
          <p:cNvPicPr>
            <a:picLocks noChangeAspect="1"/>
          </p:cNvPicPr>
          <p:nvPr/>
        </p:nvPicPr>
        <p:blipFill>
          <a:blip r:embed="rId3"/>
          <a:srcRect l="-62" r="-62"/>
          <a:stretch/>
        </p:blipFill>
        <p:spPr>
          <a:xfrm>
            <a:off x="1891030" y="2032540"/>
            <a:ext cx="2355124" cy="1884099"/>
          </a:xfrm>
          <a:prstGeom prst="rect">
            <a:avLst/>
          </a:prstGeom>
        </p:spPr>
      </p:pic>
      <p:sp>
        <p:nvSpPr>
          <p:cNvPr id="6" name="Text 3"/>
          <p:cNvSpPr/>
          <p:nvPr/>
        </p:nvSpPr>
        <p:spPr>
          <a:xfrm>
            <a:off x="358140" y="4140200"/>
            <a:ext cx="5665812" cy="545133"/>
          </a:xfrm>
          <a:prstGeom prst="rect">
            <a:avLst/>
          </a:prstGeom>
          <a:noFill/>
          <a:ln/>
        </p:spPr>
        <p:txBody>
          <a:bodyPr wrap="square" lIns="0" tIns="0" rIns="0" bIns="0" rtlCol="0" anchor="t">
            <a:normAutofit/>
          </a:bodyPr>
          <a:lstStyle/>
          <a:p>
            <a:pPr marL="0" indent="0" algn="ctr">
              <a:lnSpc>
                <a:spcPts val="4140"/>
              </a:lnSpc>
              <a:buNone/>
            </a:pPr>
            <a:r>
              <a:rPr lang="en-US" sz="3600" b="1" dirty="0">
                <a:solidFill>
                  <a:srgbClr val="154F90"/>
                </a:solidFill>
                <a:latin typeface="Roboto" pitchFamily="34" charset="0"/>
                <a:ea typeface="Roboto" pitchFamily="34" charset="-122"/>
                <a:cs typeface="Roboto" pitchFamily="34" charset="-120"/>
              </a:rPr>
              <a:t>Whisp Cloud</a:t>
            </a:r>
            <a:endParaRPr lang="en-US" sz="3600" dirty="0"/>
          </a:p>
        </p:txBody>
      </p:sp>
      <p:sp>
        <p:nvSpPr>
          <p:cNvPr id="7" name="Text 4"/>
          <p:cNvSpPr/>
          <p:nvPr/>
        </p:nvSpPr>
        <p:spPr>
          <a:xfrm>
            <a:off x="358140" y="4775200"/>
            <a:ext cx="5665812" cy="326577"/>
          </a:xfrm>
          <a:prstGeom prst="rect">
            <a:avLst/>
          </a:prstGeom>
          <a:noFill/>
          <a:ln/>
        </p:spPr>
        <p:txBody>
          <a:bodyPr wrap="square" lIns="0" tIns="0" rIns="0" bIns="0" rtlCol="0" anchor="t">
            <a:normAutofit/>
          </a:bodyPr>
          <a:lstStyle/>
          <a:p>
            <a:pPr marL="0" indent="0" algn="ctr">
              <a:lnSpc>
                <a:spcPts val="2400"/>
              </a:lnSpc>
              <a:buNone/>
            </a:pPr>
            <a:r>
              <a:rPr lang="en-US" sz="2000" b="1" u="sng" dirty="0">
                <a:solidFill>
                  <a:srgbClr val="154F90"/>
                </a:solidFill>
                <a:latin typeface="Roboto" pitchFamily="34" charset="0"/>
                <a:ea typeface="Roboto" pitchFamily="34" charset="-122"/>
                <a:cs typeface="Roboto" pitchFamily="34" charset="-120"/>
                <a:hlinkClick r:id="rId4">
                  <a:extLst>
                    <a:ext uri="{A12FA001-AC4F-418D-AE19-62706E023703}">
                      <ahyp:hlinkClr xmlns:ahyp="http://schemas.microsoft.com/office/drawing/2018/hyperlinkcolor" val="tx"/>
                    </a:ext>
                  </a:extLst>
                </a:hlinkClick>
              </a:rPr>
              <a:t>https://whisp.cloud</a:t>
            </a:r>
            <a:endParaRPr lang="en-US" sz="2000" dirty="0"/>
          </a:p>
        </p:txBody>
      </p:sp>
      <p:sp>
        <p:nvSpPr>
          <p:cNvPr id="20" name="Text 17"/>
          <p:cNvSpPr/>
          <p:nvPr/>
        </p:nvSpPr>
        <p:spPr>
          <a:xfrm>
            <a:off x="508000" y="5721350"/>
            <a:ext cx="11144250" cy="42164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marL="0" indent="0" algn="ctr">
              <a:lnSpc>
                <a:spcPts val="1820"/>
              </a:lnSpc>
              <a:buNone/>
            </a:pPr>
            <a:r>
              <a:rPr lang="en-US" sz="1400" b="1" i="1" dirty="0">
                <a:solidFill>
                  <a:srgbClr val="00346B"/>
                </a:solidFill>
                <a:latin typeface="Roboto" pitchFamily="34" charset="0"/>
                <a:ea typeface="Roboto" pitchFamily="34" charset="-122"/>
                <a:cs typeface="Roboto" pitchFamily="34" charset="-120"/>
              </a:rPr>
              <a:t>Every power trace in this work</a:t>
            </a:r>
            <a:r>
              <a:rPr lang="en-US" sz="1400" i="1" dirty="0">
                <a:solidFill>
                  <a:srgbClr val="000000"/>
                </a:solidFill>
                <a:latin typeface="Roboto" pitchFamily="34" charset="0"/>
                <a:ea typeface="Roboto" pitchFamily="34" charset="-122"/>
                <a:cs typeface="Roboto" pitchFamily="34" charset="-120"/>
              </a:rPr>
              <a:t> was collected on Whisp Cloud. We thank Whisp Cloud for providing free access.</a:t>
            </a:r>
            <a:endParaRPr lang="en-US" sz="1400" dirty="0"/>
          </a:p>
        </p:txBody>
      </p:sp>
      <p:pic>
        <p:nvPicPr>
          <p:cNvPr id="21" name="Image 1"/>
          <p:cNvPicPr>
            <a:picLocks noChangeAspect="1"/>
          </p:cNvPicPr>
          <p:nvPr/>
        </p:nvPicPr>
        <p:blipFill>
          <a:blip r:embed="rId5"/>
          <a:srcRect l="-391" r="-391"/>
          <a:stretch/>
        </p:blipFill>
        <p:spPr>
          <a:xfrm>
            <a:off x="76200" y="6394450"/>
            <a:ext cx="349250" cy="336550"/>
          </a:xfrm>
          <a:prstGeom prst="rect">
            <a:avLst/>
          </a:prstGeom>
        </p:spPr>
      </p:pic>
      <p:sp>
        <p:nvSpPr>
          <p:cNvPr id="22" name="Text 18"/>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3" name="Text 19"/>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7</a:t>
            </a:r>
            <a:endParaRPr lang="en-US" sz="1200" dirty="0"/>
          </a:p>
        </p:txBody>
      </p:sp>
      <p:pic>
        <p:nvPicPr>
          <p:cNvPr id="25" name="Picture 24">
            <a:extLst>
              <a:ext uri="{FF2B5EF4-FFF2-40B4-BE49-F238E27FC236}">
                <a16:creationId xmlns:a16="http://schemas.microsoft.com/office/drawing/2014/main" id="{4F9BDA75-BE76-7731-D482-8598F232F374}"/>
              </a:ext>
            </a:extLst>
          </p:cNvPr>
          <p:cNvPicPr>
            <a:picLocks noChangeAspect="1"/>
          </p:cNvPicPr>
          <p:nvPr/>
        </p:nvPicPr>
        <p:blipFill>
          <a:blip r:embed="rId6"/>
          <a:stretch>
            <a:fillRect/>
          </a:stretch>
        </p:blipFill>
        <p:spPr>
          <a:xfrm>
            <a:off x="6096000" y="1518407"/>
            <a:ext cx="5717076" cy="2901152"/>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par>
                                <p:cTn id="13" presetID="9"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dissolv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ssolv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Evaluation Setup</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We measure power remotely through Whisp Cloud, and a GPIO trigger marks each unit of computation.</a:t>
            </a:r>
            <a:endParaRPr lang="en-US" sz="1400" dirty="0"/>
          </a:p>
        </p:txBody>
      </p:sp>
      <p:pic>
        <p:nvPicPr>
          <p:cNvPr id="4" name="Image 0" descr="Evaluation setup: the control computer sends syndromes to the MCU board running the Deep Q decoder, which raises a trigger to the ChipWhisperer Husky; the Husky returns power traces to the computer"/>
          <p:cNvPicPr>
            <a:picLocks noChangeAspect="1"/>
          </p:cNvPicPr>
          <p:nvPr/>
        </p:nvPicPr>
        <p:blipFill>
          <a:blip r:embed="rId3"/>
          <a:srcRect t="-32" b="-32"/>
          <a:stretch/>
        </p:blipFill>
        <p:spPr>
          <a:xfrm>
            <a:off x="457200" y="1587500"/>
            <a:ext cx="6350000" cy="3251200"/>
          </a:xfrm>
          <a:prstGeom prst="rect">
            <a:avLst/>
          </a:prstGeom>
        </p:spPr>
      </p:pic>
      <p:pic>
        <p:nvPicPr>
          <p:cNvPr id="5" name="Image 1"/>
          <p:cNvPicPr>
            <a:picLocks noChangeAspect="1"/>
          </p:cNvPicPr>
          <p:nvPr/>
        </p:nvPicPr>
        <p:blipFill>
          <a:blip r:embed="rId4"/>
          <a:srcRect t="-12422" b="-12422"/>
          <a:stretch/>
        </p:blipFill>
        <p:spPr>
          <a:xfrm>
            <a:off x="7175500" y="1689100"/>
            <a:ext cx="406400" cy="406400"/>
          </a:xfrm>
          <a:prstGeom prst="rect">
            <a:avLst/>
          </a:prstGeom>
        </p:spPr>
      </p:pic>
      <p:sp>
        <p:nvSpPr>
          <p:cNvPr id="6" name="Text 2"/>
          <p:cNvSpPr/>
          <p:nvPr/>
        </p:nvSpPr>
        <p:spPr>
          <a:xfrm>
            <a:off x="7734300" y="1663700"/>
            <a:ext cx="4120515" cy="48768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000000"/>
                </a:solidFill>
                <a:latin typeface="Roboto" pitchFamily="34" charset="0"/>
                <a:ea typeface="Roboto" pitchFamily="34" charset="-122"/>
                <a:cs typeface="Roboto" pitchFamily="34" charset="-120"/>
              </a:rPr>
              <a:t>Whisp Cloud</a:t>
            </a:r>
            <a:r>
              <a:rPr lang="en-US" sz="1400" dirty="0">
                <a:solidFill>
                  <a:srgbClr val="000000"/>
                </a:solidFill>
                <a:latin typeface="Roboto" pitchFamily="34" charset="0"/>
                <a:ea typeface="Roboto" pitchFamily="34" charset="-122"/>
                <a:cs typeface="Roboto" pitchFamily="34" charset="-120"/>
              </a:rPr>
              <a:t>: remote access to ChipWhisperer Husky boards</a:t>
            </a:r>
            <a:endParaRPr lang="en-US" sz="1400" dirty="0"/>
          </a:p>
        </p:txBody>
      </p:sp>
      <p:pic>
        <p:nvPicPr>
          <p:cNvPr id="7" name="Image 2"/>
          <p:cNvPicPr>
            <a:picLocks noChangeAspect="1"/>
          </p:cNvPicPr>
          <p:nvPr/>
        </p:nvPicPr>
        <p:blipFill>
          <a:blip r:embed="rId5"/>
          <a:srcRect/>
          <a:stretch/>
        </p:blipFill>
        <p:spPr>
          <a:xfrm>
            <a:off x="7175500" y="2514600"/>
            <a:ext cx="406400" cy="406400"/>
          </a:xfrm>
          <a:prstGeom prst="rect">
            <a:avLst/>
          </a:prstGeom>
        </p:spPr>
      </p:pic>
      <p:sp>
        <p:nvSpPr>
          <p:cNvPr id="8" name="Text 3"/>
          <p:cNvSpPr/>
          <p:nvPr/>
        </p:nvSpPr>
        <p:spPr>
          <a:xfrm>
            <a:off x="7734300" y="2489200"/>
            <a:ext cx="4120515" cy="48768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000000"/>
                </a:solidFill>
                <a:latin typeface="Roboto" pitchFamily="34" charset="0"/>
                <a:ea typeface="Roboto" pitchFamily="34" charset="-122"/>
                <a:cs typeface="Roboto" pitchFamily="34" charset="-120"/>
              </a:rPr>
              <a:t>Target</a:t>
            </a:r>
            <a:r>
              <a:rPr lang="en-US" sz="1400" dirty="0">
                <a:solidFill>
                  <a:srgbClr val="000000"/>
                </a:solidFill>
                <a:latin typeface="Roboto" pitchFamily="34" charset="0"/>
                <a:ea typeface="Roboto" pitchFamily="34" charset="-122"/>
                <a:cs typeface="Roboto" pitchFamily="34" charset="-120"/>
              </a:rPr>
              <a:t>: Cortex-M4 </a:t>
            </a:r>
            <a:endParaRPr lang="en-US" sz="1400" dirty="0"/>
          </a:p>
          <a:p>
            <a:pPr marL="0" indent="0" algn="l">
              <a:lnSpc>
                <a:spcPts val="1820"/>
              </a:lnSpc>
              <a:buNone/>
            </a:pPr>
            <a:r>
              <a:rPr lang="en-US" sz="1400" dirty="0">
                <a:solidFill>
                  <a:srgbClr val="000000"/>
                </a:solidFill>
                <a:latin typeface="Roboto" pitchFamily="34" charset="0"/>
                <a:ea typeface="Roboto" pitchFamily="34" charset="-122"/>
                <a:cs typeface="Roboto" pitchFamily="34" charset="-120"/>
              </a:rPr>
              <a:t>(CW312T-SAM4S, ATSAM4S2A)</a:t>
            </a:r>
            <a:endParaRPr lang="en-US" sz="1400" dirty="0"/>
          </a:p>
        </p:txBody>
      </p:sp>
      <p:pic>
        <p:nvPicPr>
          <p:cNvPr id="9" name="Image 3"/>
          <p:cNvPicPr>
            <a:picLocks noChangeAspect="1"/>
          </p:cNvPicPr>
          <p:nvPr/>
        </p:nvPicPr>
        <p:blipFill>
          <a:blip r:embed="rId6"/>
          <a:srcRect/>
          <a:stretch/>
        </p:blipFill>
        <p:spPr>
          <a:xfrm>
            <a:off x="7175500" y="3340100"/>
            <a:ext cx="406400" cy="406400"/>
          </a:xfrm>
          <a:prstGeom prst="rect">
            <a:avLst/>
          </a:prstGeom>
        </p:spPr>
      </p:pic>
      <p:sp>
        <p:nvSpPr>
          <p:cNvPr id="10" name="Text 4"/>
          <p:cNvSpPr/>
          <p:nvPr/>
        </p:nvSpPr>
        <p:spPr>
          <a:xfrm>
            <a:off x="7734300" y="3314700"/>
            <a:ext cx="4457700" cy="25654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000000"/>
                </a:solidFill>
                <a:latin typeface="Roboto" pitchFamily="34" charset="0"/>
                <a:ea typeface="Roboto" pitchFamily="34" charset="-122"/>
                <a:cs typeface="Roboto" pitchFamily="34" charset="-120"/>
              </a:rPr>
              <a:t>Sampling</a:t>
            </a:r>
            <a:r>
              <a:rPr lang="en-US" sz="1400" dirty="0">
                <a:solidFill>
                  <a:srgbClr val="000000"/>
                </a:solidFill>
                <a:latin typeface="Roboto" pitchFamily="34" charset="0"/>
                <a:ea typeface="Roboto" pitchFamily="34" charset="-122"/>
                <a:cs typeface="Roboto" pitchFamily="34" charset="-120"/>
              </a:rPr>
              <a:t>: 8 samples per target clock, ≈ 58.9 MHz</a:t>
            </a:r>
            <a:endParaRPr lang="en-US" sz="1400" dirty="0"/>
          </a:p>
        </p:txBody>
      </p:sp>
      <p:pic>
        <p:nvPicPr>
          <p:cNvPr id="11" name="Image 4"/>
          <p:cNvPicPr>
            <a:picLocks noChangeAspect="1"/>
          </p:cNvPicPr>
          <p:nvPr/>
        </p:nvPicPr>
        <p:blipFill>
          <a:blip r:embed="rId7"/>
          <a:srcRect/>
          <a:stretch/>
        </p:blipFill>
        <p:spPr>
          <a:xfrm>
            <a:off x="7175500" y="4165600"/>
            <a:ext cx="406400" cy="406400"/>
          </a:xfrm>
          <a:prstGeom prst="rect">
            <a:avLst/>
          </a:prstGeom>
        </p:spPr>
      </p:pic>
      <p:sp>
        <p:nvSpPr>
          <p:cNvPr id="12" name="Text 5"/>
          <p:cNvSpPr/>
          <p:nvPr/>
        </p:nvSpPr>
        <p:spPr>
          <a:xfrm>
            <a:off x="7734300" y="4140200"/>
            <a:ext cx="4120515" cy="48768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000000"/>
                </a:solidFill>
                <a:latin typeface="Roboto" pitchFamily="34" charset="0"/>
                <a:ea typeface="Roboto" pitchFamily="34" charset="-122"/>
                <a:cs typeface="Roboto" pitchFamily="34" charset="-120"/>
              </a:rPr>
              <a:t>trig_count</a:t>
            </a:r>
            <a:r>
              <a:rPr lang="en-US" sz="1400" dirty="0">
                <a:solidFill>
                  <a:srgbClr val="000000"/>
                </a:solidFill>
                <a:latin typeface="Roboto" pitchFamily="34" charset="0"/>
                <a:ea typeface="Roboto" pitchFamily="34" charset="-122"/>
                <a:cs typeface="Roboto" pitchFamily="34" charset="-120"/>
              </a:rPr>
              <a:t>: the Husky counts samples while the trigger is high</a:t>
            </a:r>
            <a:endParaRPr lang="en-US" sz="1400" dirty="0"/>
          </a:p>
        </p:txBody>
      </p:sp>
      <p:sp>
        <p:nvSpPr>
          <p:cNvPr id="13" name="Text 6"/>
          <p:cNvSpPr/>
          <p:nvPr/>
        </p:nvSpPr>
        <p:spPr>
          <a:xfrm>
            <a:off x="288036" y="5156200"/>
            <a:ext cx="11615928" cy="487680"/>
          </a:xfrm>
          <a:prstGeom prst="rect">
            <a:avLst/>
          </a:prstGeom>
          <a:noFill/>
          <a:ln/>
        </p:spPr>
        <p:txBody>
          <a:bodyPr wrap="square" lIns="0" tIns="0" rIns="0" bIns="0" rtlCol="0" anchor="t">
            <a:normAutofit/>
          </a:bodyPr>
          <a:lstStyle/>
          <a:p>
            <a:pPr marL="0" indent="0" algn="ctr">
              <a:lnSpc>
                <a:spcPts val="1820"/>
              </a:lnSpc>
              <a:buNone/>
            </a:pPr>
            <a:r>
              <a:rPr lang="en-US" sz="1400" b="1" i="1" dirty="0">
                <a:solidFill>
                  <a:srgbClr val="154F90"/>
                </a:solidFill>
                <a:latin typeface="Roboto" pitchFamily="34" charset="0"/>
                <a:ea typeface="Roboto" pitchFamily="34" charset="-122"/>
                <a:cs typeface="Roboto" pitchFamily="34" charset="-120"/>
              </a:rPr>
              <a:t>For each capture,</a:t>
            </a:r>
            <a:r>
              <a:rPr lang="en-US" sz="1400" i="1" dirty="0">
                <a:solidFill>
                  <a:srgbClr val="000000"/>
                </a:solidFill>
                <a:latin typeface="Roboto" pitchFamily="34" charset="0"/>
                <a:ea typeface="Roboto" pitchFamily="34" charset="-122"/>
                <a:cs typeface="Roboto" pitchFamily="34" charset="-120"/>
              </a:rPr>
              <a:t> the host sends a syndrome volume (or FC3’s input), the trigger rises just before one unit of computation, and the Husky records a fixed-length power trace.</a:t>
            </a:r>
            <a:endParaRPr lang="en-US" sz="1400" dirty="0"/>
          </a:p>
        </p:txBody>
      </p:sp>
      <p:pic>
        <p:nvPicPr>
          <p:cNvPr id="14" name="Image 5"/>
          <p:cNvPicPr>
            <a:picLocks noChangeAspect="1"/>
          </p:cNvPicPr>
          <p:nvPr/>
        </p:nvPicPr>
        <p:blipFill>
          <a:blip r:embed="rId8"/>
          <a:srcRect l="-391" r="-391"/>
          <a:stretch/>
        </p:blipFill>
        <p:spPr>
          <a:xfrm>
            <a:off x="76200" y="6394450"/>
            <a:ext cx="349250" cy="336550"/>
          </a:xfrm>
          <a:prstGeom prst="rect">
            <a:avLst/>
          </a:prstGeom>
        </p:spPr>
      </p:pic>
      <p:sp>
        <p:nvSpPr>
          <p:cNvPr id="15" name="Text 7"/>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16" name="Text 8"/>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8</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ssolve">
                                      <p:cBhvr>
                                        <p:cTn id="25" dur="500"/>
                                        <p:tgtEl>
                                          <p:spTgt spid="7"/>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ssolv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500"/>
                                        <p:tgtEl>
                                          <p:spTgt spid="9"/>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dissolv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dissolve">
                                      <p:cBhvr>
                                        <p:cTn id="41" dur="500"/>
                                        <p:tgtEl>
                                          <p:spTgt spid="11"/>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dissolv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10"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Training the Side-Channel Classifier</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Every result that follows comes from classifiers we trained on labeled power traces.</a:t>
            </a:r>
            <a:endParaRPr lang="en-US" sz="1400" dirty="0"/>
          </a:p>
        </p:txBody>
      </p:sp>
      <p:sp>
        <p:nvSpPr>
          <p:cNvPr id="6" name="Text 4"/>
          <p:cNvSpPr/>
          <p:nvPr/>
        </p:nvSpPr>
        <p:spPr>
          <a:xfrm>
            <a:off x="7550150" y="1663700"/>
            <a:ext cx="1778000" cy="248920"/>
          </a:xfrm>
          <a:custGeom>
            <a:avLst/>
            <a:gdLst/>
            <a:ahLst/>
            <a:cxnLst/>
            <a:rect l="l" t="t" r="r" b="b"/>
            <a:pathLst>
              <a:path w="1778000" h="248920">
                <a:moveTo>
                  <a:pt x="124460" y="0"/>
                </a:moveTo>
                <a:lnTo>
                  <a:pt x="1653540" y="0"/>
                </a:lnTo>
                <a:arcTo wR="124460" hR="124460" stAng="16200000" swAng="5400000"/>
                <a:lnTo>
                  <a:pt x="1778000" y="124460"/>
                </a:lnTo>
                <a:arcTo wR="124460" hR="124460" stAng="0" swAng="5400000"/>
                <a:lnTo>
                  <a:pt x="124460" y="248920"/>
                </a:lnTo>
                <a:arcTo wR="124460" hR="124460" stAng="5400000" swAng="5400000"/>
                <a:lnTo>
                  <a:pt x="0" y="124460"/>
                </a:lnTo>
                <a:arcTo wR="124460" hR="124460" stAng="10800000" swAng="5400000"/>
                <a:close/>
              </a:path>
            </a:pathLst>
          </a:custGeom>
          <a:solidFill>
            <a:srgbClr val="ED7D31"/>
          </a:solidFill>
          <a:ln/>
        </p:spPr>
        <p:txBody>
          <a:bodyPr wrap="square" lIns="50800" tIns="25400" rIns="50800" bIns="0" rtlCol="0" anchor="t">
            <a:normAutofit/>
          </a:bodyPr>
          <a:lstStyle/>
          <a:p>
            <a:pPr marL="0" indent="0" algn="ctr">
              <a:lnSpc>
                <a:spcPts val="1560"/>
              </a:lnSpc>
              <a:buNone/>
            </a:pPr>
            <a:r>
              <a:rPr lang="en-US" sz="1200" b="1" dirty="0">
                <a:solidFill>
                  <a:srgbClr val="FFFFFF"/>
                </a:solidFill>
                <a:latin typeface="Roboto" pitchFamily="34" charset="0"/>
                <a:ea typeface="Roboto" pitchFamily="34" charset="-122"/>
                <a:cs typeface="Roboto" pitchFamily="34" charset="-120"/>
              </a:rPr>
              <a:t>our own classifier</a:t>
            </a:r>
            <a:endParaRPr lang="en-US" sz="1200" dirty="0"/>
          </a:p>
        </p:txBody>
      </p:sp>
      <p:sp>
        <p:nvSpPr>
          <p:cNvPr id="7" name="Shape 5"/>
          <p:cNvSpPr/>
          <p:nvPr/>
        </p:nvSpPr>
        <p:spPr>
          <a:xfrm>
            <a:off x="463550" y="2025650"/>
            <a:ext cx="1892300" cy="1193800"/>
          </a:xfrm>
          <a:prstGeom prst="roundRect">
            <a:avLst>
              <a:gd name="adj" fmla="val 4787"/>
            </a:avLst>
          </a:prstGeom>
          <a:solidFill>
            <a:srgbClr val="F2F2F2"/>
          </a:solidFill>
          <a:ln w="12700">
            <a:solidFill>
              <a:srgbClr val="BFBFBF"/>
            </a:solidFill>
            <a:prstDash val="solid"/>
          </a:ln>
        </p:spPr>
        <p:txBody>
          <a:bodyPr/>
          <a:lstStyle/>
          <a:p>
            <a:endParaRPr lang="en-US"/>
          </a:p>
        </p:txBody>
      </p:sp>
      <p:sp>
        <p:nvSpPr>
          <p:cNvPr id="8" name="Text 6"/>
          <p:cNvSpPr/>
          <p:nvPr/>
        </p:nvSpPr>
        <p:spPr>
          <a:xfrm>
            <a:off x="584200" y="2133600"/>
            <a:ext cx="17018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Labeled traces</a:t>
            </a:r>
            <a:endParaRPr lang="en-US" sz="1400" dirty="0"/>
          </a:p>
        </p:txBody>
      </p:sp>
      <p:sp>
        <p:nvSpPr>
          <p:cNvPr id="9" name="Text 7"/>
          <p:cNvSpPr/>
          <p:nvPr/>
        </p:nvSpPr>
        <p:spPr>
          <a:xfrm>
            <a:off x="584200" y="2385061"/>
            <a:ext cx="1701800" cy="7493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40 labeled captures per input</a:t>
            </a:r>
            <a:endParaRPr lang="en-US" sz="1200" dirty="0"/>
          </a:p>
        </p:txBody>
      </p:sp>
      <p:sp>
        <p:nvSpPr>
          <p:cNvPr id="10" name="Shape 8"/>
          <p:cNvSpPr/>
          <p:nvPr/>
        </p:nvSpPr>
        <p:spPr>
          <a:xfrm>
            <a:off x="2809875" y="2028825"/>
            <a:ext cx="1885950" cy="1187450"/>
          </a:xfrm>
          <a:prstGeom prst="roundRect">
            <a:avLst>
              <a:gd name="adj" fmla="val 4787"/>
            </a:avLst>
          </a:prstGeom>
          <a:solidFill>
            <a:srgbClr val="F2F2F2"/>
          </a:solidFill>
          <a:ln w="12700">
            <a:solidFill>
              <a:srgbClr val="BFBFBF"/>
            </a:solidFill>
            <a:prstDash val="solid"/>
          </a:ln>
        </p:spPr>
        <p:txBody>
          <a:bodyPr/>
          <a:lstStyle/>
          <a:p>
            <a:endParaRPr lang="en-US"/>
          </a:p>
        </p:txBody>
      </p:sp>
      <p:sp>
        <p:nvSpPr>
          <p:cNvPr id="11" name="Text 9"/>
          <p:cNvSpPr/>
          <p:nvPr/>
        </p:nvSpPr>
        <p:spPr>
          <a:xfrm>
            <a:off x="2933700" y="2139950"/>
            <a:ext cx="16891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Train/test split</a:t>
            </a:r>
            <a:endParaRPr lang="en-US" sz="1400" dirty="0"/>
          </a:p>
        </p:txBody>
      </p:sp>
      <p:sp>
        <p:nvSpPr>
          <p:cNvPr id="12" name="Text 10"/>
          <p:cNvSpPr/>
          <p:nvPr/>
        </p:nvSpPr>
        <p:spPr>
          <a:xfrm>
            <a:off x="2933700" y="2391411"/>
            <a:ext cx="1689100" cy="7493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repeats 0–29 for training, 30–39 for testing</a:t>
            </a:r>
            <a:endParaRPr lang="en-US" sz="1200" dirty="0"/>
          </a:p>
        </p:txBody>
      </p:sp>
      <p:sp>
        <p:nvSpPr>
          <p:cNvPr id="13" name="Shape 11"/>
          <p:cNvSpPr/>
          <p:nvPr/>
        </p:nvSpPr>
        <p:spPr>
          <a:xfrm>
            <a:off x="5149850" y="2025650"/>
            <a:ext cx="1892300" cy="1193800"/>
          </a:xfrm>
          <a:prstGeom prst="roundRect">
            <a:avLst>
              <a:gd name="adj" fmla="val 4787"/>
            </a:avLst>
          </a:prstGeom>
          <a:solidFill>
            <a:srgbClr val="F2F2F2"/>
          </a:solidFill>
          <a:ln w="12700">
            <a:solidFill>
              <a:srgbClr val="BFBFBF"/>
            </a:solidFill>
            <a:prstDash val="solid"/>
          </a:ln>
        </p:spPr>
        <p:txBody>
          <a:bodyPr/>
          <a:lstStyle/>
          <a:p>
            <a:endParaRPr lang="en-US"/>
          </a:p>
        </p:txBody>
      </p:sp>
      <p:sp>
        <p:nvSpPr>
          <p:cNvPr id="14" name="Text 12"/>
          <p:cNvSpPr/>
          <p:nvPr/>
        </p:nvSpPr>
        <p:spPr>
          <a:xfrm>
            <a:off x="5270500" y="2133600"/>
            <a:ext cx="17018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Features</a:t>
            </a:r>
            <a:endParaRPr lang="en-US" sz="1400" dirty="0"/>
          </a:p>
        </p:txBody>
      </p:sp>
      <p:sp>
        <p:nvSpPr>
          <p:cNvPr id="15" name="Text 13"/>
          <p:cNvSpPr/>
          <p:nvPr/>
        </p:nvSpPr>
        <p:spPr>
          <a:xfrm>
            <a:off x="5270500" y="2385061"/>
            <a:ext cx="1701800" cy="7493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means of 100-sample blocks, giving 1,310 (CONV1) or 240 (FC3)</a:t>
            </a:r>
            <a:endParaRPr lang="en-US" sz="1200" dirty="0"/>
          </a:p>
        </p:txBody>
      </p:sp>
      <p:sp>
        <p:nvSpPr>
          <p:cNvPr id="16" name="Shape 14"/>
          <p:cNvSpPr/>
          <p:nvPr/>
        </p:nvSpPr>
        <p:spPr>
          <a:xfrm>
            <a:off x="7496175" y="2028825"/>
            <a:ext cx="1885950" cy="1187450"/>
          </a:xfrm>
          <a:prstGeom prst="roundRect">
            <a:avLst>
              <a:gd name="adj" fmla="val 4545"/>
            </a:avLst>
          </a:prstGeom>
          <a:solidFill>
            <a:srgbClr val="FFFFFF"/>
          </a:solidFill>
          <a:ln w="19050">
            <a:solidFill>
              <a:srgbClr val="ED7D31"/>
            </a:solidFill>
            <a:prstDash val="solid"/>
          </a:ln>
        </p:spPr>
        <p:txBody>
          <a:bodyPr/>
          <a:lstStyle/>
          <a:p>
            <a:endParaRPr lang="en-US"/>
          </a:p>
        </p:txBody>
      </p:sp>
      <p:sp>
        <p:nvSpPr>
          <p:cNvPr id="17" name="Text 15"/>
          <p:cNvSpPr/>
          <p:nvPr/>
        </p:nvSpPr>
        <p:spPr>
          <a:xfrm>
            <a:off x="7620000" y="2139950"/>
            <a:ext cx="16891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MLP classifier</a:t>
            </a:r>
            <a:endParaRPr lang="en-US" sz="1400" dirty="0"/>
          </a:p>
        </p:txBody>
      </p:sp>
      <p:sp>
        <p:nvSpPr>
          <p:cNvPr id="18" name="Text 16"/>
          <p:cNvSpPr/>
          <p:nvPr/>
        </p:nvSpPr>
        <p:spPr>
          <a:xfrm>
            <a:off x="7620000" y="2391411"/>
            <a:ext cx="1689100" cy="7493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two ReLU hidden layers, Adam, early stopping</a:t>
            </a:r>
            <a:endParaRPr lang="en-US" sz="1200" dirty="0"/>
          </a:p>
        </p:txBody>
      </p:sp>
      <p:sp>
        <p:nvSpPr>
          <p:cNvPr id="19" name="Shape 17"/>
          <p:cNvSpPr/>
          <p:nvPr/>
        </p:nvSpPr>
        <p:spPr>
          <a:xfrm>
            <a:off x="9836150" y="2025650"/>
            <a:ext cx="1892300" cy="1193800"/>
          </a:xfrm>
          <a:prstGeom prst="roundRect">
            <a:avLst>
              <a:gd name="adj" fmla="val 4787"/>
            </a:avLst>
          </a:prstGeom>
          <a:solidFill>
            <a:srgbClr val="F2F2F2"/>
          </a:solidFill>
          <a:ln w="12700">
            <a:solidFill>
              <a:srgbClr val="BFBFBF"/>
            </a:solidFill>
            <a:prstDash val="solid"/>
          </a:ln>
        </p:spPr>
        <p:txBody>
          <a:bodyPr/>
          <a:lstStyle/>
          <a:p>
            <a:endParaRPr lang="en-US"/>
          </a:p>
        </p:txBody>
      </p:sp>
      <p:sp>
        <p:nvSpPr>
          <p:cNvPr id="20" name="Text 18"/>
          <p:cNvSpPr/>
          <p:nvPr/>
        </p:nvSpPr>
        <p:spPr>
          <a:xfrm>
            <a:off x="9956800" y="2133600"/>
            <a:ext cx="17018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Prediction</a:t>
            </a:r>
            <a:endParaRPr lang="en-US" sz="1400" dirty="0"/>
          </a:p>
        </p:txBody>
      </p:sp>
      <p:sp>
        <p:nvSpPr>
          <p:cNvPr id="21" name="Text 19"/>
          <p:cNvSpPr/>
          <p:nvPr/>
        </p:nvSpPr>
        <p:spPr>
          <a:xfrm>
            <a:off x="9956800" y="2385061"/>
            <a:ext cx="1701800" cy="7493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qubit label (25 classes, goal 1) or Pauli X / Z (2 classes, goal 2)</a:t>
            </a:r>
            <a:endParaRPr lang="en-US" sz="1200" dirty="0"/>
          </a:p>
        </p:txBody>
      </p:sp>
      <p:pic>
        <p:nvPicPr>
          <p:cNvPr id="22" name="Image 0" descr="connector"/>
          <p:cNvPicPr>
            <a:picLocks noChangeAspect="1"/>
          </p:cNvPicPr>
          <p:nvPr/>
        </p:nvPicPr>
        <p:blipFill>
          <a:blip r:embed="rId3"/>
          <a:srcRect/>
          <a:stretch/>
        </p:blipFill>
        <p:spPr>
          <a:xfrm>
            <a:off x="2336800" y="2559050"/>
            <a:ext cx="488950" cy="127000"/>
          </a:xfrm>
          <a:prstGeom prst="rect">
            <a:avLst/>
          </a:prstGeom>
        </p:spPr>
      </p:pic>
      <p:pic>
        <p:nvPicPr>
          <p:cNvPr id="23" name="Image 1" descr="connector"/>
          <p:cNvPicPr>
            <a:picLocks noChangeAspect="1"/>
          </p:cNvPicPr>
          <p:nvPr/>
        </p:nvPicPr>
        <p:blipFill>
          <a:blip r:embed="rId3"/>
          <a:srcRect/>
          <a:stretch/>
        </p:blipFill>
        <p:spPr>
          <a:xfrm>
            <a:off x="4679950" y="2559050"/>
            <a:ext cx="488950" cy="127000"/>
          </a:xfrm>
          <a:prstGeom prst="rect">
            <a:avLst/>
          </a:prstGeom>
        </p:spPr>
      </p:pic>
      <p:pic>
        <p:nvPicPr>
          <p:cNvPr id="24" name="Image 2" descr="connector"/>
          <p:cNvPicPr>
            <a:picLocks noChangeAspect="1"/>
          </p:cNvPicPr>
          <p:nvPr/>
        </p:nvPicPr>
        <p:blipFill>
          <a:blip r:embed="rId3"/>
          <a:srcRect/>
          <a:stretch/>
        </p:blipFill>
        <p:spPr>
          <a:xfrm>
            <a:off x="7023100" y="2559050"/>
            <a:ext cx="488950" cy="127000"/>
          </a:xfrm>
          <a:prstGeom prst="rect">
            <a:avLst/>
          </a:prstGeom>
        </p:spPr>
      </p:pic>
      <p:pic>
        <p:nvPicPr>
          <p:cNvPr id="25" name="Image 3" descr="connector"/>
          <p:cNvPicPr>
            <a:picLocks noChangeAspect="1"/>
          </p:cNvPicPr>
          <p:nvPr/>
        </p:nvPicPr>
        <p:blipFill>
          <a:blip r:embed="rId3"/>
          <a:srcRect/>
          <a:stretch/>
        </p:blipFill>
        <p:spPr>
          <a:xfrm>
            <a:off x="9366250" y="2559050"/>
            <a:ext cx="488950" cy="127000"/>
          </a:xfrm>
          <a:prstGeom prst="rect">
            <a:avLst/>
          </a:prstGeom>
        </p:spPr>
      </p:pic>
      <p:pic>
        <p:nvPicPr>
          <p:cNvPr id="38" name="Image 4"/>
          <p:cNvPicPr>
            <a:picLocks noChangeAspect="1"/>
          </p:cNvPicPr>
          <p:nvPr/>
        </p:nvPicPr>
        <p:blipFill>
          <a:blip r:embed="rId4"/>
          <a:srcRect l="-391" r="-391"/>
          <a:stretch/>
        </p:blipFill>
        <p:spPr>
          <a:xfrm>
            <a:off x="76200" y="6394450"/>
            <a:ext cx="349250" cy="336550"/>
          </a:xfrm>
          <a:prstGeom prst="rect">
            <a:avLst/>
          </a:prstGeom>
        </p:spPr>
      </p:pic>
      <p:sp>
        <p:nvSpPr>
          <p:cNvPr id="39" name="Text 32"/>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40" name="Text 33"/>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9</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dissolve">
                                      <p:cBhvr>
                                        <p:cTn id="26" dur="500"/>
                                        <p:tgtEl>
                                          <p:spTgt spid="11"/>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dissolve">
                                      <p:cBhvr>
                                        <p:cTn id="29" dur="500"/>
                                        <p:tgtEl>
                                          <p:spTgt spid="12"/>
                                        </p:tgtEl>
                                      </p:cBhvr>
                                    </p:animEffect>
                                  </p:childTnLst>
                                </p:cTn>
                              </p:par>
                              <p:par>
                                <p:cTn id="30" presetID="9"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dissolv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dissolve">
                                      <p:cBhvr>
                                        <p:cTn id="37" dur="500"/>
                                        <p:tgtEl>
                                          <p:spTgt spid="13"/>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dissolve">
                                      <p:cBhvr>
                                        <p:cTn id="40" dur="500"/>
                                        <p:tgtEl>
                                          <p:spTgt spid="14"/>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dissolve">
                                      <p:cBhvr>
                                        <p:cTn id="43" dur="500"/>
                                        <p:tgtEl>
                                          <p:spTgt spid="15"/>
                                        </p:tgtEl>
                                      </p:cBhvr>
                                    </p:animEffect>
                                  </p:childTnLst>
                                </p:cTn>
                              </p:par>
                              <p:par>
                                <p:cTn id="44" presetID="9" presetClass="entr" presetSubtype="0"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dissolve">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dissolve">
                                      <p:cBhvr>
                                        <p:cTn id="51" dur="500"/>
                                        <p:tgtEl>
                                          <p:spTgt spid="16"/>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dissolve">
                                      <p:cBhvr>
                                        <p:cTn id="54" dur="500"/>
                                        <p:tgtEl>
                                          <p:spTgt spid="17"/>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dissolve">
                                      <p:cBhvr>
                                        <p:cTn id="57" dur="500"/>
                                        <p:tgtEl>
                                          <p:spTgt spid="18"/>
                                        </p:tgtEl>
                                      </p:cBhvr>
                                    </p:animEffect>
                                  </p:childTnLst>
                                </p:cTn>
                              </p:par>
                              <p:par>
                                <p:cTn id="58" presetID="9" presetClass="entr" presetSubtype="0" fill="hold"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dissolve">
                                      <p:cBhvr>
                                        <p:cTn id="60" dur="500"/>
                                        <p:tgtEl>
                                          <p:spTgt spid="24"/>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dissolve">
                                      <p:cBhvr>
                                        <p:cTn id="63" dur="500"/>
                                        <p:tgtEl>
                                          <p:spTgt spid="6"/>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dissolve">
                                      <p:cBhvr>
                                        <p:cTn id="68" dur="500"/>
                                        <p:tgtEl>
                                          <p:spTgt spid="19"/>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dissolve">
                                      <p:cBhvr>
                                        <p:cTn id="71" dur="500"/>
                                        <p:tgtEl>
                                          <p:spTgt spid="20"/>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dissolve">
                                      <p:cBhvr>
                                        <p:cTn id="74" dur="500"/>
                                        <p:tgtEl>
                                          <p:spTgt spid="21"/>
                                        </p:tgtEl>
                                      </p:cBhvr>
                                    </p:animEffect>
                                  </p:childTnLst>
                                </p:cTn>
                              </p:par>
                              <p:par>
                                <p:cTn id="75" presetID="9" presetClass="entr" presetSubtype="0" fill="hold"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dissolve">
                                      <p:cBhvr>
                                        <p:cTn id="7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Goals 1 and 2: Power Side-Channel Accuracy</a:t>
            </a:r>
            <a:endParaRPr lang="en-US" sz="2800" dirty="0"/>
          </a:p>
        </p:txBody>
      </p:sp>
      <p:pic>
        <p:nvPicPr>
          <p:cNvPr id="4" name="Image 0" descr="Bar chart. Qubit label, X model: CONV1 51.2%, FC3 63.3%. Qubit label, DP model: CONV1 61.7%, FC3 83.2%. Random guessing 4%. Pauli X vs Z: CONV1 83.0%, FC3 84.6%. Random guessing 50%."/>
          <p:cNvPicPr>
            <a:picLocks noChangeAspect="1"/>
          </p:cNvPicPr>
          <p:nvPr/>
        </p:nvPicPr>
        <p:blipFill>
          <a:blip r:embed="rId3"/>
          <a:srcRect l="-15" r="-15"/>
          <a:stretch/>
        </p:blipFill>
        <p:spPr>
          <a:xfrm>
            <a:off x="457200" y="1574800"/>
            <a:ext cx="6858000" cy="4064000"/>
          </a:xfrm>
          <a:prstGeom prst="rect">
            <a:avLst/>
          </a:prstGeom>
        </p:spPr>
      </p:pic>
      <p:sp>
        <p:nvSpPr>
          <p:cNvPr id="5" name="Text 2"/>
          <p:cNvSpPr/>
          <p:nvPr/>
        </p:nvSpPr>
        <p:spPr>
          <a:xfrm>
            <a:off x="1193800" y="1606550"/>
            <a:ext cx="144780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Roboto" pitchFamily="34" charset="0"/>
                <a:ea typeface="Roboto" pitchFamily="34" charset="-122"/>
                <a:cs typeface="Roboto" pitchFamily="34" charset="-120"/>
              </a:rPr>
              <a:t>CONV1 window</a:t>
            </a:r>
            <a:endParaRPr lang="en-US" sz="1200" dirty="0"/>
          </a:p>
        </p:txBody>
      </p:sp>
      <p:sp>
        <p:nvSpPr>
          <p:cNvPr id="6" name="Text 3"/>
          <p:cNvSpPr/>
          <p:nvPr/>
        </p:nvSpPr>
        <p:spPr>
          <a:xfrm>
            <a:off x="2971800" y="1606550"/>
            <a:ext cx="132080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Roboto" pitchFamily="34" charset="0"/>
                <a:ea typeface="Roboto" pitchFamily="34" charset="-122"/>
                <a:cs typeface="Roboto" pitchFamily="34" charset="-120"/>
              </a:rPr>
              <a:t>FC3 window</a:t>
            </a:r>
            <a:endParaRPr lang="en-US" sz="1200" dirty="0"/>
          </a:p>
        </p:txBody>
      </p:sp>
      <p:sp>
        <p:nvSpPr>
          <p:cNvPr id="7" name="Text 4"/>
          <p:cNvSpPr/>
          <p:nvPr/>
        </p:nvSpPr>
        <p:spPr>
          <a:xfrm>
            <a:off x="4826000" y="1606550"/>
            <a:ext cx="170180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Roboto" pitchFamily="34" charset="0"/>
                <a:ea typeface="Roboto" pitchFamily="34" charset="-122"/>
                <a:cs typeface="Roboto" pitchFamily="34" charset="-120"/>
              </a:rPr>
              <a:t>random guessing</a:t>
            </a:r>
            <a:endParaRPr lang="en-US" sz="1200" dirty="0"/>
          </a:p>
        </p:txBody>
      </p:sp>
      <p:sp>
        <p:nvSpPr>
          <p:cNvPr id="8" name="Text 5"/>
          <p:cNvSpPr/>
          <p:nvPr/>
        </p:nvSpPr>
        <p:spPr>
          <a:xfrm>
            <a:off x="406400" y="4845050"/>
            <a:ext cx="4953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0%</a:t>
            </a:r>
            <a:endParaRPr lang="en-US" sz="1200" dirty="0"/>
          </a:p>
        </p:txBody>
      </p:sp>
      <p:sp>
        <p:nvSpPr>
          <p:cNvPr id="9" name="Text 6"/>
          <p:cNvSpPr/>
          <p:nvPr/>
        </p:nvSpPr>
        <p:spPr>
          <a:xfrm>
            <a:off x="406400" y="4260850"/>
            <a:ext cx="4953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20%</a:t>
            </a:r>
            <a:endParaRPr lang="en-US" sz="1200" dirty="0"/>
          </a:p>
        </p:txBody>
      </p:sp>
      <p:sp>
        <p:nvSpPr>
          <p:cNvPr id="10" name="Text 7"/>
          <p:cNvSpPr/>
          <p:nvPr/>
        </p:nvSpPr>
        <p:spPr>
          <a:xfrm>
            <a:off x="406400" y="3676650"/>
            <a:ext cx="4953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40%</a:t>
            </a:r>
            <a:endParaRPr lang="en-US" sz="1200" dirty="0"/>
          </a:p>
        </p:txBody>
      </p:sp>
      <p:sp>
        <p:nvSpPr>
          <p:cNvPr id="11" name="Text 8"/>
          <p:cNvSpPr/>
          <p:nvPr/>
        </p:nvSpPr>
        <p:spPr>
          <a:xfrm>
            <a:off x="406400" y="3092450"/>
            <a:ext cx="4953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60%</a:t>
            </a:r>
            <a:endParaRPr lang="en-US" sz="1200" dirty="0"/>
          </a:p>
        </p:txBody>
      </p:sp>
      <p:sp>
        <p:nvSpPr>
          <p:cNvPr id="12" name="Text 9"/>
          <p:cNvSpPr/>
          <p:nvPr/>
        </p:nvSpPr>
        <p:spPr>
          <a:xfrm>
            <a:off x="406400" y="2508250"/>
            <a:ext cx="4953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80%</a:t>
            </a:r>
            <a:endParaRPr lang="en-US" sz="1200" dirty="0"/>
          </a:p>
        </p:txBody>
      </p:sp>
      <p:sp>
        <p:nvSpPr>
          <p:cNvPr id="13" name="Text 10"/>
          <p:cNvSpPr/>
          <p:nvPr/>
        </p:nvSpPr>
        <p:spPr>
          <a:xfrm>
            <a:off x="406400" y="1924050"/>
            <a:ext cx="4953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100%</a:t>
            </a:r>
            <a:endParaRPr lang="en-US" sz="1200" dirty="0"/>
          </a:p>
        </p:txBody>
      </p:sp>
      <p:sp>
        <p:nvSpPr>
          <p:cNvPr id="14" name="Text 11"/>
          <p:cNvSpPr/>
          <p:nvPr/>
        </p:nvSpPr>
        <p:spPr>
          <a:xfrm>
            <a:off x="1206500" y="3168650"/>
            <a:ext cx="812800" cy="208280"/>
          </a:xfrm>
          <a:prstGeom prst="rect">
            <a:avLst/>
          </a:prstGeom>
          <a:noFill/>
          <a:ln/>
        </p:spPr>
        <p:txBody>
          <a:bodyPr wrap="square" lIns="0" tIns="0" rIns="0" bIns="0" rtlCol="0" anchor="t">
            <a:normAutofit/>
          </a:bodyPr>
          <a:lstStyle/>
          <a:p>
            <a:pPr marL="0" indent="0" algn="ctr">
              <a:lnSpc>
                <a:spcPts val="1440"/>
              </a:lnSpc>
              <a:buNone/>
            </a:pPr>
            <a:r>
              <a:rPr lang="en-US" sz="1200" b="1" dirty="0">
                <a:solidFill>
                  <a:srgbClr val="000000"/>
                </a:solidFill>
                <a:latin typeface="Roboto" pitchFamily="34" charset="0"/>
                <a:ea typeface="Roboto" pitchFamily="34" charset="-122"/>
                <a:cs typeface="Roboto" pitchFamily="34" charset="-120"/>
              </a:rPr>
              <a:t>51.2%</a:t>
            </a:r>
            <a:endParaRPr lang="en-US" sz="1200" dirty="0"/>
          </a:p>
        </p:txBody>
      </p:sp>
      <p:sp>
        <p:nvSpPr>
          <p:cNvPr id="15" name="Text 12"/>
          <p:cNvSpPr/>
          <p:nvPr/>
        </p:nvSpPr>
        <p:spPr>
          <a:xfrm>
            <a:off x="1981200" y="2806700"/>
            <a:ext cx="812800" cy="208280"/>
          </a:xfrm>
          <a:prstGeom prst="rect">
            <a:avLst/>
          </a:prstGeom>
          <a:noFill/>
          <a:ln/>
        </p:spPr>
        <p:txBody>
          <a:bodyPr wrap="square" lIns="0" tIns="0" rIns="0" bIns="0" rtlCol="0" anchor="t">
            <a:normAutofit/>
          </a:bodyPr>
          <a:lstStyle/>
          <a:p>
            <a:pPr marL="0" indent="0" algn="ctr">
              <a:lnSpc>
                <a:spcPts val="1440"/>
              </a:lnSpc>
              <a:buNone/>
            </a:pPr>
            <a:r>
              <a:rPr lang="en-US" sz="1200" b="1" dirty="0">
                <a:solidFill>
                  <a:srgbClr val="000000"/>
                </a:solidFill>
                <a:latin typeface="Roboto" pitchFamily="34" charset="0"/>
                <a:ea typeface="Roboto" pitchFamily="34" charset="-122"/>
                <a:cs typeface="Roboto" pitchFamily="34" charset="-120"/>
              </a:rPr>
              <a:t>63.3%</a:t>
            </a:r>
            <a:endParaRPr lang="en-US" sz="1200" dirty="0"/>
          </a:p>
        </p:txBody>
      </p:sp>
      <p:sp>
        <p:nvSpPr>
          <p:cNvPr id="16" name="Text 13"/>
          <p:cNvSpPr/>
          <p:nvPr/>
        </p:nvSpPr>
        <p:spPr>
          <a:xfrm>
            <a:off x="3282950" y="2889250"/>
            <a:ext cx="812800" cy="208280"/>
          </a:xfrm>
          <a:prstGeom prst="rect">
            <a:avLst/>
          </a:prstGeom>
          <a:noFill/>
          <a:ln/>
        </p:spPr>
        <p:txBody>
          <a:bodyPr wrap="square" lIns="0" tIns="0" rIns="0" bIns="0" rtlCol="0" anchor="t">
            <a:normAutofit/>
          </a:bodyPr>
          <a:lstStyle/>
          <a:p>
            <a:pPr marL="0" indent="0" algn="ctr">
              <a:lnSpc>
                <a:spcPts val="1440"/>
              </a:lnSpc>
              <a:buNone/>
            </a:pPr>
            <a:r>
              <a:rPr lang="en-US" sz="1200" b="1" dirty="0">
                <a:solidFill>
                  <a:srgbClr val="000000"/>
                </a:solidFill>
                <a:latin typeface="Roboto" pitchFamily="34" charset="0"/>
                <a:ea typeface="Roboto" pitchFamily="34" charset="-122"/>
                <a:cs typeface="Roboto" pitchFamily="34" charset="-120"/>
              </a:rPr>
              <a:t>61.7%</a:t>
            </a:r>
            <a:endParaRPr lang="en-US" sz="1200" dirty="0"/>
          </a:p>
        </p:txBody>
      </p:sp>
      <p:sp>
        <p:nvSpPr>
          <p:cNvPr id="17" name="Text 14"/>
          <p:cNvSpPr/>
          <p:nvPr/>
        </p:nvSpPr>
        <p:spPr>
          <a:xfrm>
            <a:off x="4057650" y="2203450"/>
            <a:ext cx="812800" cy="208280"/>
          </a:xfrm>
          <a:prstGeom prst="rect">
            <a:avLst/>
          </a:prstGeom>
          <a:noFill/>
          <a:ln/>
        </p:spPr>
        <p:txBody>
          <a:bodyPr wrap="square" lIns="0" tIns="0" rIns="0" bIns="0" rtlCol="0" anchor="t">
            <a:normAutofit/>
          </a:bodyPr>
          <a:lstStyle/>
          <a:p>
            <a:pPr marL="0" indent="0" algn="ctr">
              <a:lnSpc>
                <a:spcPts val="1440"/>
              </a:lnSpc>
              <a:buNone/>
            </a:pPr>
            <a:r>
              <a:rPr lang="en-US" sz="1200" b="1" dirty="0">
                <a:solidFill>
                  <a:srgbClr val="000000"/>
                </a:solidFill>
                <a:latin typeface="Roboto" pitchFamily="34" charset="0"/>
                <a:ea typeface="Roboto" pitchFamily="34" charset="-122"/>
                <a:cs typeface="Roboto" pitchFamily="34" charset="-120"/>
              </a:rPr>
              <a:t>83.2%</a:t>
            </a:r>
            <a:endParaRPr lang="en-US" sz="1200" dirty="0"/>
          </a:p>
        </p:txBody>
      </p:sp>
      <p:sp>
        <p:nvSpPr>
          <p:cNvPr id="18" name="Text 15"/>
          <p:cNvSpPr/>
          <p:nvPr/>
        </p:nvSpPr>
        <p:spPr>
          <a:xfrm>
            <a:off x="5359400" y="2266950"/>
            <a:ext cx="812800" cy="208280"/>
          </a:xfrm>
          <a:prstGeom prst="rect">
            <a:avLst/>
          </a:prstGeom>
          <a:noFill/>
          <a:ln/>
        </p:spPr>
        <p:txBody>
          <a:bodyPr wrap="square" lIns="0" tIns="0" rIns="0" bIns="0" rtlCol="0" anchor="t">
            <a:normAutofit/>
          </a:bodyPr>
          <a:lstStyle/>
          <a:p>
            <a:pPr marL="0" indent="0" algn="ctr">
              <a:lnSpc>
                <a:spcPts val="1440"/>
              </a:lnSpc>
              <a:buNone/>
            </a:pPr>
            <a:r>
              <a:rPr lang="en-US" sz="1200" b="1" dirty="0">
                <a:solidFill>
                  <a:srgbClr val="000000"/>
                </a:solidFill>
                <a:latin typeface="Roboto" pitchFamily="34" charset="0"/>
                <a:ea typeface="Roboto" pitchFamily="34" charset="-122"/>
                <a:cs typeface="Roboto" pitchFamily="34" charset="-120"/>
              </a:rPr>
              <a:t>83.0%</a:t>
            </a:r>
            <a:endParaRPr lang="en-US" sz="1200" dirty="0"/>
          </a:p>
        </p:txBody>
      </p:sp>
      <p:sp>
        <p:nvSpPr>
          <p:cNvPr id="19" name="Text 16"/>
          <p:cNvSpPr/>
          <p:nvPr/>
        </p:nvSpPr>
        <p:spPr>
          <a:xfrm>
            <a:off x="6134100" y="2171700"/>
            <a:ext cx="812800" cy="208280"/>
          </a:xfrm>
          <a:prstGeom prst="rect">
            <a:avLst/>
          </a:prstGeom>
          <a:noFill/>
          <a:ln/>
        </p:spPr>
        <p:txBody>
          <a:bodyPr wrap="square" lIns="0" tIns="0" rIns="0" bIns="0" rtlCol="0" anchor="t">
            <a:normAutofit/>
          </a:bodyPr>
          <a:lstStyle/>
          <a:p>
            <a:pPr marL="0" indent="0" algn="ctr">
              <a:lnSpc>
                <a:spcPts val="1440"/>
              </a:lnSpc>
              <a:buNone/>
            </a:pPr>
            <a:r>
              <a:rPr lang="en-US" sz="1200" b="1" dirty="0">
                <a:solidFill>
                  <a:srgbClr val="000000"/>
                </a:solidFill>
                <a:latin typeface="Roboto" pitchFamily="34" charset="0"/>
                <a:ea typeface="Roboto" pitchFamily="34" charset="-122"/>
                <a:cs typeface="Roboto" pitchFamily="34" charset="-120"/>
              </a:rPr>
              <a:t>84.6%</a:t>
            </a:r>
            <a:endParaRPr lang="en-US" sz="1200" dirty="0"/>
          </a:p>
        </p:txBody>
      </p:sp>
      <p:sp>
        <p:nvSpPr>
          <p:cNvPr id="20" name="Text 17"/>
          <p:cNvSpPr/>
          <p:nvPr/>
        </p:nvSpPr>
        <p:spPr>
          <a:xfrm>
            <a:off x="1019175" y="5041900"/>
            <a:ext cx="1962150" cy="421640"/>
          </a:xfrm>
          <a:prstGeom prst="rect">
            <a:avLst/>
          </a:prstGeom>
          <a:noFill/>
          <a:ln/>
        </p:spPr>
        <p:txBody>
          <a:bodyPr wrap="square" lIns="0" tIns="0" rIns="0" bIns="0" rtlCol="0" anchor="t">
            <a:normAutofit/>
          </a:bodyPr>
          <a:lstStyle/>
          <a:p>
            <a:pPr marL="0" indent="0" algn="ctr">
              <a:lnSpc>
                <a:spcPts val="1560"/>
              </a:lnSpc>
              <a:buNone/>
            </a:pPr>
            <a:r>
              <a:rPr lang="en-US" sz="1200" dirty="0">
                <a:solidFill>
                  <a:srgbClr val="000000"/>
                </a:solidFill>
                <a:latin typeface="Roboto" pitchFamily="34" charset="0"/>
                <a:ea typeface="Roboto" pitchFamily="34" charset="-122"/>
                <a:cs typeface="Roboto" pitchFamily="34" charset="-120"/>
              </a:rPr>
              <a:t>Qubit label, X model</a:t>
            </a:r>
            <a:endParaRPr lang="en-US" sz="1200" dirty="0"/>
          </a:p>
          <a:p>
            <a:pPr marL="0" indent="0" algn="ctr">
              <a:lnSpc>
                <a:spcPts val="1560"/>
              </a:lnSpc>
              <a:buNone/>
            </a:pPr>
            <a:r>
              <a:rPr lang="en-US" sz="1200" dirty="0">
                <a:solidFill>
                  <a:srgbClr val="000000"/>
                </a:solidFill>
                <a:latin typeface="Roboto" pitchFamily="34" charset="0"/>
                <a:ea typeface="Roboto" pitchFamily="34" charset="-122"/>
                <a:cs typeface="Roboto" pitchFamily="34" charset="-120"/>
              </a:rPr>
              <a:t>(25 classes)</a:t>
            </a:r>
            <a:endParaRPr lang="en-US" sz="1200" dirty="0"/>
          </a:p>
        </p:txBody>
      </p:sp>
      <p:sp>
        <p:nvSpPr>
          <p:cNvPr id="21" name="Text 18"/>
          <p:cNvSpPr/>
          <p:nvPr/>
        </p:nvSpPr>
        <p:spPr>
          <a:xfrm>
            <a:off x="3095625" y="5041900"/>
            <a:ext cx="1962150" cy="421640"/>
          </a:xfrm>
          <a:prstGeom prst="rect">
            <a:avLst/>
          </a:prstGeom>
          <a:noFill/>
          <a:ln/>
        </p:spPr>
        <p:txBody>
          <a:bodyPr wrap="square" lIns="0" tIns="0" rIns="0" bIns="0" rtlCol="0" anchor="t">
            <a:normAutofit/>
          </a:bodyPr>
          <a:lstStyle/>
          <a:p>
            <a:pPr marL="0" indent="0" algn="ctr">
              <a:lnSpc>
                <a:spcPts val="1560"/>
              </a:lnSpc>
              <a:buNone/>
            </a:pPr>
            <a:r>
              <a:rPr lang="en-US" sz="1200" dirty="0">
                <a:solidFill>
                  <a:srgbClr val="000000"/>
                </a:solidFill>
                <a:latin typeface="Roboto" pitchFamily="34" charset="0"/>
                <a:ea typeface="Roboto" pitchFamily="34" charset="-122"/>
                <a:cs typeface="Roboto" pitchFamily="34" charset="-120"/>
              </a:rPr>
              <a:t>Qubit label, DP model</a:t>
            </a:r>
            <a:endParaRPr lang="en-US" sz="1200" dirty="0"/>
          </a:p>
          <a:p>
            <a:pPr marL="0" indent="0" algn="ctr">
              <a:lnSpc>
                <a:spcPts val="1560"/>
              </a:lnSpc>
              <a:buNone/>
            </a:pPr>
            <a:r>
              <a:rPr lang="en-US" sz="1200" dirty="0">
                <a:solidFill>
                  <a:srgbClr val="000000"/>
                </a:solidFill>
                <a:latin typeface="Roboto" pitchFamily="34" charset="0"/>
                <a:ea typeface="Roboto" pitchFamily="34" charset="-122"/>
                <a:cs typeface="Roboto" pitchFamily="34" charset="-120"/>
              </a:rPr>
              <a:t>(25 classes)</a:t>
            </a:r>
            <a:endParaRPr lang="en-US" sz="1200" dirty="0"/>
          </a:p>
        </p:txBody>
      </p:sp>
      <p:sp>
        <p:nvSpPr>
          <p:cNvPr id="22" name="Text 19"/>
          <p:cNvSpPr/>
          <p:nvPr/>
        </p:nvSpPr>
        <p:spPr>
          <a:xfrm>
            <a:off x="5172075" y="5041900"/>
            <a:ext cx="1962150" cy="421640"/>
          </a:xfrm>
          <a:prstGeom prst="rect">
            <a:avLst/>
          </a:prstGeom>
          <a:noFill/>
          <a:ln/>
        </p:spPr>
        <p:txBody>
          <a:bodyPr wrap="square" lIns="0" tIns="0" rIns="0" bIns="0" rtlCol="0" anchor="t">
            <a:normAutofit/>
          </a:bodyPr>
          <a:lstStyle/>
          <a:p>
            <a:pPr marL="0" indent="0" algn="ctr">
              <a:lnSpc>
                <a:spcPts val="1560"/>
              </a:lnSpc>
              <a:buNone/>
            </a:pPr>
            <a:r>
              <a:rPr lang="en-US" sz="1200" dirty="0">
                <a:solidFill>
                  <a:srgbClr val="000000"/>
                </a:solidFill>
                <a:latin typeface="Roboto" pitchFamily="34" charset="0"/>
                <a:ea typeface="Roboto" pitchFamily="34" charset="-122"/>
                <a:cs typeface="Roboto" pitchFamily="34" charset="-120"/>
              </a:rPr>
              <a:t>Pauli X vs Z, DP model</a:t>
            </a:r>
            <a:endParaRPr lang="en-US" sz="1200" dirty="0"/>
          </a:p>
          <a:p>
            <a:pPr marL="0" indent="0" algn="ctr">
              <a:lnSpc>
                <a:spcPts val="1560"/>
              </a:lnSpc>
              <a:buNone/>
            </a:pPr>
            <a:r>
              <a:rPr lang="en-US" sz="1200" dirty="0">
                <a:solidFill>
                  <a:srgbClr val="000000"/>
                </a:solidFill>
                <a:latin typeface="Roboto" pitchFamily="34" charset="0"/>
                <a:ea typeface="Roboto" pitchFamily="34" charset="-122"/>
                <a:cs typeface="Roboto" pitchFamily="34" charset="-120"/>
              </a:rPr>
              <a:t>(2 classes)</a:t>
            </a:r>
            <a:endParaRPr lang="en-US" sz="1200" dirty="0"/>
          </a:p>
        </p:txBody>
      </p:sp>
      <p:sp>
        <p:nvSpPr>
          <p:cNvPr id="23" name="Shape 20"/>
          <p:cNvSpPr/>
          <p:nvPr/>
        </p:nvSpPr>
        <p:spPr>
          <a:xfrm>
            <a:off x="7562850" y="1593850"/>
            <a:ext cx="4165600" cy="1193800"/>
          </a:xfrm>
          <a:prstGeom prst="rect">
            <a:avLst/>
          </a:prstGeom>
          <a:solidFill>
            <a:srgbClr val="F2F2F2"/>
          </a:solidFill>
          <a:ln w="12700">
            <a:solidFill>
              <a:srgbClr val="BFBFBF"/>
            </a:solidFill>
            <a:prstDash val="solid"/>
          </a:ln>
        </p:spPr>
        <p:txBody>
          <a:bodyPr/>
          <a:lstStyle/>
          <a:p>
            <a:endParaRPr lang="en-US"/>
          </a:p>
        </p:txBody>
      </p:sp>
      <p:sp>
        <p:nvSpPr>
          <p:cNvPr id="24" name="Shape 21"/>
          <p:cNvSpPr/>
          <p:nvPr/>
        </p:nvSpPr>
        <p:spPr>
          <a:xfrm>
            <a:off x="7556500" y="1587500"/>
            <a:ext cx="127000" cy="1206500"/>
          </a:xfrm>
          <a:prstGeom prst="rect">
            <a:avLst/>
          </a:prstGeom>
          <a:solidFill>
            <a:srgbClr val="ED7D31"/>
          </a:solidFill>
          <a:ln/>
        </p:spPr>
        <p:txBody>
          <a:bodyPr/>
          <a:lstStyle/>
          <a:p>
            <a:endParaRPr lang="en-US"/>
          </a:p>
        </p:txBody>
      </p:sp>
      <p:sp>
        <p:nvSpPr>
          <p:cNvPr id="25" name="Text 22"/>
          <p:cNvSpPr/>
          <p:nvPr/>
        </p:nvSpPr>
        <p:spPr>
          <a:xfrm>
            <a:off x="7835900" y="1701800"/>
            <a:ext cx="3858895" cy="472440"/>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154F90"/>
                </a:solidFill>
                <a:latin typeface="Roboto" pitchFamily="34" charset="0"/>
                <a:ea typeface="Roboto" pitchFamily="34" charset="-122"/>
                <a:cs typeface="Roboto" pitchFamily="34" charset="-120"/>
              </a:rPr>
              <a:t>83.2%</a:t>
            </a:r>
            <a:endParaRPr lang="en-US" sz="3200" dirty="0"/>
          </a:p>
        </p:txBody>
      </p:sp>
      <p:sp>
        <p:nvSpPr>
          <p:cNvPr id="26" name="Text 23"/>
          <p:cNvSpPr/>
          <p:nvPr/>
        </p:nvSpPr>
        <p:spPr>
          <a:xfrm>
            <a:off x="7835900" y="2222500"/>
            <a:ext cx="3858895" cy="45466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Roboto" pitchFamily="34" charset="0"/>
                <a:ea typeface="Roboto" pitchFamily="34" charset="-122"/>
                <a:cs typeface="Roboto" pitchFamily="34" charset="-120"/>
              </a:rPr>
              <a:t>for the qubit label from the FC3 window (DP model). Random guessing gets 4%.</a:t>
            </a:r>
            <a:endParaRPr lang="en-US" sz="1300" dirty="0"/>
          </a:p>
        </p:txBody>
      </p:sp>
      <p:sp>
        <p:nvSpPr>
          <p:cNvPr id="31" name="Shape 28"/>
          <p:cNvSpPr/>
          <p:nvPr/>
        </p:nvSpPr>
        <p:spPr>
          <a:xfrm>
            <a:off x="7562850" y="4387850"/>
            <a:ext cx="4165600" cy="1193800"/>
          </a:xfrm>
          <a:prstGeom prst="rect">
            <a:avLst/>
          </a:prstGeom>
          <a:solidFill>
            <a:srgbClr val="F2F2F2"/>
          </a:solidFill>
          <a:ln w="12700">
            <a:solidFill>
              <a:srgbClr val="BFBFBF"/>
            </a:solidFill>
            <a:prstDash val="solid"/>
          </a:ln>
        </p:spPr>
        <p:txBody>
          <a:bodyPr/>
          <a:lstStyle/>
          <a:p>
            <a:endParaRPr lang="en-US"/>
          </a:p>
        </p:txBody>
      </p:sp>
      <p:sp>
        <p:nvSpPr>
          <p:cNvPr id="32" name="Shape 29"/>
          <p:cNvSpPr/>
          <p:nvPr/>
        </p:nvSpPr>
        <p:spPr>
          <a:xfrm>
            <a:off x="7556500" y="4381500"/>
            <a:ext cx="127000" cy="1206500"/>
          </a:xfrm>
          <a:prstGeom prst="rect">
            <a:avLst/>
          </a:prstGeom>
          <a:solidFill>
            <a:srgbClr val="548235"/>
          </a:solidFill>
          <a:ln/>
        </p:spPr>
        <p:txBody>
          <a:bodyPr/>
          <a:lstStyle/>
          <a:p>
            <a:endParaRPr lang="en-US"/>
          </a:p>
        </p:txBody>
      </p:sp>
      <p:sp>
        <p:nvSpPr>
          <p:cNvPr id="33" name="Text 30"/>
          <p:cNvSpPr/>
          <p:nvPr/>
        </p:nvSpPr>
        <p:spPr>
          <a:xfrm>
            <a:off x="7835900" y="4495800"/>
            <a:ext cx="3858895" cy="472440"/>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154F90"/>
                </a:solidFill>
                <a:latin typeface="Roboto" pitchFamily="34" charset="0"/>
                <a:ea typeface="Roboto" pitchFamily="34" charset="-122"/>
                <a:cs typeface="Roboto" pitchFamily="34" charset="-120"/>
              </a:rPr>
              <a:t>84.6%</a:t>
            </a:r>
            <a:endParaRPr lang="en-US" sz="3200" dirty="0"/>
          </a:p>
        </p:txBody>
      </p:sp>
      <p:sp>
        <p:nvSpPr>
          <p:cNvPr id="34" name="Text 31"/>
          <p:cNvSpPr/>
          <p:nvPr/>
        </p:nvSpPr>
        <p:spPr>
          <a:xfrm>
            <a:off x="7835900" y="5016500"/>
            <a:ext cx="3858895" cy="45466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Roboto" pitchFamily="34" charset="0"/>
                <a:ea typeface="Roboto" pitchFamily="34" charset="-122"/>
                <a:cs typeface="Roboto" pitchFamily="34" charset="-120"/>
              </a:rPr>
              <a:t>for Pauli X vs Z from the FC3 window, with CONV1 close behind at 83.0%.</a:t>
            </a:r>
            <a:endParaRPr lang="en-US" sz="1300" dirty="0"/>
          </a:p>
        </p:txBody>
      </p:sp>
      <p:pic>
        <p:nvPicPr>
          <p:cNvPr id="35" name="Image 1"/>
          <p:cNvPicPr>
            <a:picLocks noChangeAspect="1"/>
          </p:cNvPicPr>
          <p:nvPr/>
        </p:nvPicPr>
        <p:blipFill>
          <a:blip r:embed="rId4"/>
          <a:srcRect l="-391" r="-391"/>
          <a:stretch/>
        </p:blipFill>
        <p:spPr>
          <a:xfrm>
            <a:off x="76200" y="6394450"/>
            <a:ext cx="349250" cy="336550"/>
          </a:xfrm>
          <a:prstGeom prst="rect">
            <a:avLst/>
          </a:prstGeom>
        </p:spPr>
      </p:pic>
      <p:sp>
        <p:nvSpPr>
          <p:cNvPr id="36" name="Text 32"/>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37" name="Text 33"/>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10</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dissolve">
                                      <p:cBhvr>
                                        <p:cTn id="31" dur="500"/>
                                        <p:tgtEl>
                                          <p:spTgt spid="12"/>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dissolve">
                                      <p:cBhvr>
                                        <p:cTn id="34" dur="500"/>
                                        <p:tgtEl>
                                          <p:spTgt spid="13"/>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dissolve">
                                      <p:cBhvr>
                                        <p:cTn id="37" dur="500"/>
                                        <p:tgtEl>
                                          <p:spTgt spid="14"/>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dissolve">
                                      <p:cBhvr>
                                        <p:cTn id="40" dur="500"/>
                                        <p:tgtEl>
                                          <p:spTgt spid="15"/>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dissolve">
                                      <p:cBhvr>
                                        <p:cTn id="43" dur="500"/>
                                        <p:tgtEl>
                                          <p:spTgt spid="16"/>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dissolve">
                                      <p:cBhvr>
                                        <p:cTn id="46" dur="500"/>
                                        <p:tgtEl>
                                          <p:spTgt spid="17"/>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dissolve">
                                      <p:cBhvr>
                                        <p:cTn id="49" dur="500"/>
                                        <p:tgtEl>
                                          <p:spTgt spid="18"/>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dissolve">
                                      <p:cBhvr>
                                        <p:cTn id="52" dur="500"/>
                                        <p:tgtEl>
                                          <p:spTgt spid="19"/>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dissolve">
                                      <p:cBhvr>
                                        <p:cTn id="55" dur="500"/>
                                        <p:tgtEl>
                                          <p:spTgt spid="20"/>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dissolve">
                                      <p:cBhvr>
                                        <p:cTn id="58" dur="500"/>
                                        <p:tgtEl>
                                          <p:spTgt spid="21"/>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dissolve">
                                      <p:cBhvr>
                                        <p:cTn id="61" dur="500"/>
                                        <p:tgtEl>
                                          <p:spTgt spid="22"/>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dissolve">
                                      <p:cBhvr>
                                        <p:cTn id="66" dur="500"/>
                                        <p:tgtEl>
                                          <p:spTgt spid="23"/>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dissolve">
                                      <p:cBhvr>
                                        <p:cTn id="69" dur="500"/>
                                        <p:tgtEl>
                                          <p:spTgt spid="24"/>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dissolve">
                                      <p:cBhvr>
                                        <p:cTn id="72" dur="500"/>
                                        <p:tgtEl>
                                          <p:spTgt spid="25"/>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dissolve">
                                      <p:cBhvr>
                                        <p:cTn id="75" dur="500"/>
                                        <p:tgtEl>
                                          <p:spTgt spid="26"/>
                                        </p:tgtEl>
                                      </p:cBhvr>
                                    </p:animEffect>
                                  </p:childTnLst>
                                </p:cTn>
                              </p:par>
                            </p:childTnLst>
                          </p:cTn>
                        </p:par>
                      </p:childTnLst>
                    </p:cTn>
                  </p:par>
                  <p:par>
                    <p:cTn id="76" fill="hold">
                      <p:stCondLst>
                        <p:cond delay="indefinite"/>
                      </p:stCondLst>
                      <p:childTnLst>
                        <p:par>
                          <p:cTn id="77" fill="hold">
                            <p:stCondLst>
                              <p:cond delay="0"/>
                            </p:stCondLst>
                            <p:childTnLst>
                              <p:par>
                                <p:cTn id="78" presetID="9" presetClass="entr" presetSubtype="0" fill="hold" grpId="0" nodeType="click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dissolve">
                                      <p:cBhvr>
                                        <p:cTn id="80" dur="500"/>
                                        <p:tgtEl>
                                          <p:spTgt spid="31"/>
                                        </p:tgtEl>
                                      </p:cBhvr>
                                    </p:animEffect>
                                  </p:childTnLst>
                                </p:cTn>
                              </p:par>
                              <p:par>
                                <p:cTn id="81" presetID="9"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dissolve">
                                      <p:cBhvr>
                                        <p:cTn id="83" dur="500"/>
                                        <p:tgtEl>
                                          <p:spTgt spid="32"/>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dissolve">
                                      <p:cBhvr>
                                        <p:cTn id="86" dur="500"/>
                                        <p:tgtEl>
                                          <p:spTgt spid="33"/>
                                        </p:tgtEl>
                                      </p:cBhvr>
                                    </p:animEffect>
                                  </p:childTnLst>
                                </p:cTn>
                              </p:par>
                              <p:par>
                                <p:cTn id="87" presetID="9" presetClass="entr" presetSubtype="0" fill="hold" grpId="0" nodeType="with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dissolve">
                                      <p:cBhvr>
                                        <p:cTn id="8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31" grpId="0" animBg="1"/>
      <p:bldP spid="32" grpId="0" animBg="1"/>
      <p:bldP spid="33" grpId="0" animBg="1"/>
      <p:bldP spid="3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Goal 3: Timing Reveals the Code Size</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We built the firmware for d = 5, 7 and 9 (same d = 5 weights, zero-padded inputs) and timed the whole CONV1 layer.</a:t>
            </a:r>
            <a:endParaRPr lang="en-US" sz="1400" dirty="0"/>
          </a:p>
        </p:txBody>
      </p:sp>
      <p:pic>
        <p:nvPicPr>
          <p:cNvPr id="4" name="Image 0" descr="Line chart of mean CONV1 duration in million samples. X model: 20.9 at d = 5, 35.8 at d = 7, 60.3 at d = 9. DP model: 23.2, 39.8 and 67.4."/>
          <p:cNvPicPr>
            <a:picLocks noChangeAspect="1"/>
          </p:cNvPicPr>
          <p:nvPr/>
        </p:nvPicPr>
        <p:blipFill>
          <a:blip r:embed="rId3"/>
          <a:srcRect t="-12" b="-12"/>
          <a:stretch/>
        </p:blipFill>
        <p:spPr>
          <a:xfrm>
            <a:off x="457200" y="1574800"/>
            <a:ext cx="6604000" cy="4064000"/>
          </a:xfrm>
          <a:prstGeom prst="rect">
            <a:avLst/>
          </a:prstGeom>
        </p:spPr>
      </p:pic>
      <p:sp>
        <p:nvSpPr>
          <p:cNvPr id="5" name="Text 2"/>
          <p:cNvSpPr/>
          <p:nvPr/>
        </p:nvSpPr>
        <p:spPr>
          <a:xfrm>
            <a:off x="457200" y="1606550"/>
            <a:ext cx="366268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595959"/>
                </a:solidFill>
                <a:latin typeface="Roboto" pitchFamily="34" charset="0"/>
                <a:ea typeface="Roboto" pitchFamily="34" charset="-122"/>
                <a:cs typeface="Roboto" pitchFamily="34" charset="-120"/>
              </a:rPr>
              <a:t>CONV1 duration (million samples)</a:t>
            </a:r>
            <a:endParaRPr lang="en-US" sz="1200" dirty="0"/>
          </a:p>
        </p:txBody>
      </p:sp>
      <p:sp>
        <p:nvSpPr>
          <p:cNvPr id="6" name="Text 3"/>
          <p:cNvSpPr/>
          <p:nvPr/>
        </p:nvSpPr>
        <p:spPr>
          <a:xfrm>
            <a:off x="4775200" y="1606550"/>
            <a:ext cx="87630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Roboto" pitchFamily="34" charset="0"/>
                <a:ea typeface="Roboto" pitchFamily="34" charset="-122"/>
                <a:cs typeface="Roboto" pitchFamily="34" charset="-120"/>
              </a:rPr>
              <a:t>X model</a:t>
            </a:r>
            <a:endParaRPr lang="en-US" sz="1200" dirty="0"/>
          </a:p>
        </p:txBody>
      </p:sp>
      <p:sp>
        <p:nvSpPr>
          <p:cNvPr id="7" name="Text 4"/>
          <p:cNvSpPr/>
          <p:nvPr/>
        </p:nvSpPr>
        <p:spPr>
          <a:xfrm>
            <a:off x="6108700" y="1606550"/>
            <a:ext cx="100330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Roboto" pitchFamily="34" charset="0"/>
                <a:ea typeface="Roboto" pitchFamily="34" charset="-122"/>
                <a:cs typeface="Roboto" pitchFamily="34" charset="-120"/>
              </a:rPr>
              <a:t>DP model</a:t>
            </a:r>
            <a:endParaRPr lang="en-US" sz="1200" dirty="0"/>
          </a:p>
        </p:txBody>
      </p:sp>
      <p:sp>
        <p:nvSpPr>
          <p:cNvPr id="8" name="Text 5"/>
          <p:cNvSpPr/>
          <p:nvPr/>
        </p:nvSpPr>
        <p:spPr>
          <a:xfrm>
            <a:off x="622300" y="4781550"/>
            <a:ext cx="4699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0</a:t>
            </a:r>
            <a:endParaRPr lang="en-US" sz="1200" dirty="0"/>
          </a:p>
        </p:txBody>
      </p:sp>
      <p:sp>
        <p:nvSpPr>
          <p:cNvPr id="9" name="Text 6"/>
          <p:cNvSpPr/>
          <p:nvPr/>
        </p:nvSpPr>
        <p:spPr>
          <a:xfrm>
            <a:off x="622300" y="4381500"/>
            <a:ext cx="4699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10</a:t>
            </a:r>
            <a:endParaRPr lang="en-US" sz="1200" dirty="0"/>
          </a:p>
        </p:txBody>
      </p:sp>
      <p:sp>
        <p:nvSpPr>
          <p:cNvPr id="10" name="Text 7"/>
          <p:cNvSpPr/>
          <p:nvPr/>
        </p:nvSpPr>
        <p:spPr>
          <a:xfrm>
            <a:off x="622300" y="3981450"/>
            <a:ext cx="4699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20</a:t>
            </a:r>
            <a:endParaRPr lang="en-US" sz="1200" dirty="0"/>
          </a:p>
        </p:txBody>
      </p:sp>
      <p:sp>
        <p:nvSpPr>
          <p:cNvPr id="11" name="Text 8"/>
          <p:cNvSpPr/>
          <p:nvPr/>
        </p:nvSpPr>
        <p:spPr>
          <a:xfrm>
            <a:off x="622300" y="3581400"/>
            <a:ext cx="4699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30</a:t>
            </a:r>
            <a:endParaRPr lang="en-US" sz="1200" dirty="0"/>
          </a:p>
        </p:txBody>
      </p:sp>
      <p:sp>
        <p:nvSpPr>
          <p:cNvPr id="12" name="Text 9"/>
          <p:cNvSpPr/>
          <p:nvPr/>
        </p:nvSpPr>
        <p:spPr>
          <a:xfrm>
            <a:off x="622300" y="3187700"/>
            <a:ext cx="4699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40</a:t>
            </a:r>
            <a:endParaRPr lang="en-US" sz="1200" dirty="0"/>
          </a:p>
        </p:txBody>
      </p:sp>
      <p:sp>
        <p:nvSpPr>
          <p:cNvPr id="13" name="Text 10"/>
          <p:cNvSpPr/>
          <p:nvPr/>
        </p:nvSpPr>
        <p:spPr>
          <a:xfrm>
            <a:off x="622300" y="2787650"/>
            <a:ext cx="4699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50</a:t>
            </a:r>
            <a:endParaRPr lang="en-US" sz="1200" dirty="0"/>
          </a:p>
        </p:txBody>
      </p:sp>
      <p:sp>
        <p:nvSpPr>
          <p:cNvPr id="14" name="Text 11"/>
          <p:cNvSpPr/>
          <p:nvPr/>
        </p:nvSpPr>
        <p:spPr>
          <a:xfrm>
            <a:off x="622300" y="2387600"/>
            <a:ext cx="4699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60</a:t>
            </a:r>
            <a:endParaRPr lang="en-US" sz="1200" dirty="0"/>
          </a:p>
        </p:txBody>
      </p:sp>
      <p:sp>
        <p:nvSpPr>
          <p:cNvPr id="15" name="Text 12"/>
          <p:cNvSpPr/>
          <p:nvPr/>
        </p:nvSpPr>
        <p:spPr>
          <a:xfrm>
            <a:off x="622300" y="1987550"/>
            <a:ext cx="4699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70</a:t>
            </a:r>
            <a:endParaRPr lang="en-US" sz="1200" dirty="0"/>
          </a:p>
        </p:txBody>
      </p:sp>
      <p:sp>
        <p:nvSpPr>
          <p:cNvPr id="16" name="Text 13"/>
          <p:cNvSpPr/>
          <p:nvPr/>
        </p:nvSpPr>
        <p:spPr>
          <a:xfrm>
            <a:off x="1701800" y="4953000"/>
            <a:ext cx="812800" cy="208280"/>
          </a:xfrm>
          <a:prstGeom prst="rect">
            <a:avLst/>
          </a:prstGeom>
          <a:noFill/>
          <a:ln/>
        </p:spPr>
        <p:txBody>
          <a:bodyPr wrap="square" lIns="0" tIns="0" rIns="0" bIns="0" rtlCol="0" anchor="t">
            <a:normAutofit/>
          </a:bodyPr>
          <a:lstStyle/>
          <a:p>
            <a:pPr marL="0" indent="0" algn="ctr">
              <a:lnSpc>
                <a:spcPts val="1440"/>
              </a:lnSpc>
              <a:buNone/>
            </a:pPr>
            <a:r>
              <a:rPr lang="en-US" sz="1200" dirty="0">
                <a:solidFill>
                  <a:srgbClr val="000000"/>
                </a:solidFill>
                <a:latin typeface="Roboto" pitchFamily="34" charset="0"/>
                <a:ea typeface="Roboto" pitchFamily="34" charset="-122"/>
                <a:cs typeface="Roboto" pitchFamily="34" charset="-120"/>
              </a:rPr>
              <a:t>d = 5</a:t>
            </a:r>
            <a:endParaRPr lang="en-US" sz="1200" dirty="0"/>
          </a:p>
        </p:txBody>
      </p:sp>
      <p:sp>
        <p:nvSpPr>
          <p:cNvPr id="17" name="Text 14"/>
          <p:cNvSpPr/>
          <p:nvPr/>
        </p:nvSpPr>
        <p:spPr>
          <a:xfrm>
            <a:off x="3733800" y="4953000"/>
            <a:ext cx="812800" cy="208280"/>
          </a:xfrm>
          <a:prstGeom prst="rect">
            <a:avLst/>
          </a:prstGeom>
          <a:noFill/>
          <a:ln/>
        </p:spPr>
        <p:txBody>
          <a:bodyPr wrap="square" lIns="0" tIns="0" rIns="0" bIns="0" rtlCol="0" anchor="t">
            <a:normAutofit/>
          </a:bodyPr>
          <a:lstStyle/>
          <a:p>
            <a:pPr marL="0" indent="0" algn="ctr">
              <a:lnSpc>
                <a:spcPts val="1440"/>
              </a:lnSpc>
              <a:buNone/>
            </a:pPr>
            <a:r>
              <a:rPr lang="en-US" sz="1200" dirty="0">
                <a:solidFill>
                  <a:srgbClr val="000000"/>
                </a:solidFill>
                <a:latin typeface="Roboto" pitchFamily="34" charset="0"/>
                <a:ea typeface="Roboto" pitchFamily="34" charset="-122"/>
                <a:cs typeface="Roboto" pitchFamily="34" charset="-120"/>
              </a:rPr>
              <a:t>d = 7</a:t>
            </a:r>
            <a:endParaRPr lang="en-US" sz="1200" dirty="0"/>
          </a:p>
        </p:txBody>
      </p:sp>
      <p:sp>
        <p:nvSpPr>
          <p:cNvPr id="18" name="Text 15"/>
          <p:cNvSpPr/>
          <p:nvPr/>
        </p:nvSpPr>
        <p:spPr>
          <a:xfrm>
            <a:off x="5765800" y="4953000"/>
            <a:ext cx="812800" cy="208280"/>
          </a:xfrm>
          <a:prstGeom prst="rect">
            <a:avLst/>
          </a:prstGeom>
          <a:noFill/>
          <a:ln/>
        </p:spPr>
        <p:txBody>
          <a:bodyPr wrap="square" lIns="0" tIns="0" rIns="0" bIns="0" rtlCol="0" anchor="t">
            <a:normAutofit/>
          </a:bodyPr>
          <a:lstStyle/>
          <a:p>
            <a:pPr marL="0" indent="0" algn="ctr">
              <a:lnSpc>
                <a:spcPts val="1440"/>
              </a:lnSpc>
              <a:buNone/>
            </a:pPr>
            <a:r>
              <a:rPr lang="en-US" sz="1200" dirty="0">
                <a:solidFill>
                  <a:srgbClr val="000000"/>
                </a:solidFill>
                <a:latin typeface="Roboto" pitchFamily="34" charset="0"/>
                <a:ea typeface="Roboto" pitchFamily="34" charset="-122"/>
                <a:cs typeface="Roboto" pitchFamily="34" charset="-120"/>
              </a:rPr>
              <a:t>d = 9</a:t>
            </a:r>
            <a:endParaRPr lang="en-US" sz="1200" dirty="0"/>
          </a:p>
        </p:txBody>
      </p:sp>
      <p:sp>
        <p:nvSpPr>
          <p:cNvPr id="19" name="Text 16"/>
          <p:cNvSpPr/>
          <p:nvPr/>
        </p:nvSpPr>
        <p:spPr>
          <a:xfrm>
            <a:off x="1072833" y="5257800"/>
            <a:ext cx="5690235" cy="208280"/>
          </a:xfrm>
          <a:prstGeom prst="rect">
            <a:avLst/>
          </a:prstGeom>
          <a:noFill/>
          <a:ln/>
        </p:spPr>
        <p:txBody>
          <a:bodyPr wrap="square" lIns="0" tIns="0" rIns="0" bIns="0" rtlCol="0" anchor="t">
            <a:normAutofit/>
          </a:bodyPr>
          <a:lstStyle/>
          <a:p>
            <a:pPr marL="0" indent="0" algn="ctr">
              <a:lnSpc>
                <a:spcPts val="1440"/>
              </a:lnSpc>
              <a:buNone/>
            </a:pPr>
            <a:r>
              <a:rPr lang="en-US" sz="1200" dirty="0">
                <a:solidFill>
                  <a:srgbClr val="595959"/>
                </a:solidFill>
                <a:latin typeface="Roboto" pitchFamily="34" charset="0"/>
                <a:ea typeface="Roboto" pitchFamily="34" charset="-122"/>
                <a:cs typeface="Roboto" pitchFamily="34" charset="-120"/>
              </a:rPr>
              <a:t>Code distance d the firmware is built for</a:t>
            </a:r>
            <a:endParaRPr lang="en-US" sz="1200" dirty="0"/>
          </a:p>
        </p:txBody>
      </p:sp>
      <p:sp>
        <p:nvSpPr>
          <p:cNvPr id="20" name="Text 17"/>
          <p:cNvSpPr/>
          <p:nvPr/>
        </p:nvSpPr>
        <p:spPr>
          <a:xfrm>
            <a:off x="1219200" y="3689350"/>
            <a:ext cx="8128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C55A11"/>
                </a:solidFill>
                <a:latin typeface="Roboto" pitchFamily="34" charset="0"/>
                <a:ea typeface="Roboto" pitchFamily="34" charset="-122"/>
                <a:cs typeface="Roboto" pitchFamily="34" charset="-120"/>
              </a:rPr>
              <a:t>23.2 M</a:t>
            </a:r>
            <a:endParaRPr lang="en-US" sz="1200" dirty="0"/>
          </a:p>
        </p:txBody>
      </p:sp>
      <p:sp>
        <p:nvSpPr>
          <p:cNvPr id="21" name="Text 18"/>
          <p:cNvSpPr/>
          <p:nvPr/>
        </p:nvSpPr>
        <p:spPr>
          <a:xfrm>
            <a:off x="2184400" y="4114800"/>
            <a:ext cx="812800" cy="208280"/>
          </a:xfrm>
          <a:prstGeom prst="rect">
            <a:avLst/>
          </a:prstGeom>
          <a:noFill/>
          <a:ln/>
        </p:spPr>
        <p:txBody>
          <a:bodyPr wrap="square" lIns="0" tIns="0" rIns="0" bIns="0" rtlCol="0" anchor="t">
            <a:normAutofit/>
          </a:bodyPr>
          <a:lstStyle/>
          <a:p>
            <a:pPr marL="0" indent="0" algn="l">
              <a:lnSpc>
                <a:spcPts val="1440"/>
              </a:lnSpc>
              <a:buNone/>
            </a:pPr>
            <a:r>
              <a:rPr lang="en-US" sz="1200" b="1" dirty="0">
                <a:solidFill>
                  <a:srgbClr val="154F90"/>
                </a:solidFill>
                <a:latin typeface="Roboto" pitchFamily="34" charset="0"/>
                <a:ea typeface="Roboto" pitchFamily="34" charset="-122"/>
                <a:cs typeface="Roboto" pitchFamily="34" charset="-120"/>
              </a:rPr>
              <a:t>20.9 M</a:t>
            </a:r>
            <a:endParaRPr lang="en-US" sz="1200" dirty="0"/>
          </a:p>
        </p:txBody>
      </p:sp>
      <p:sp>
        <p:nvSpPr>
          <p:cNvPr id="22" name="Text 19"/>
          <p:cNvSpPr/>
          <p:nvPr/>
        </p:nvSpPr>
        <p:spPr>
          <a:xfrm>
            <a:off x="3251200" y="3028950"/>
            <a:ext cx="8128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C55A11"/>
                </a:solidFill>
                <a:latin typeface="Roboto" pitchFamily="34" charset="0"/>
                <a:ea typeface="Roboto" pitchFamily="34" charset="-122"/>
                <a:cs typeface="Roboto" pitchFamily="34" charset="-120"/>
              </a:rPr>
              <a:t>39.8 M</a:t>
            </a:r>
            <a:endParaRPr lang="en-US" sz="1200" dirty="0"/>
          </a:p>
        </p:txBody>
      </p:sp>
      <p:sp>
        <p:nvSpPr>
          <p:cNvPr id="23" name="Text 20"/>
          <p:cNvSpPr/>
          <p:nvPr/>
        </p:nvSpPr>
        <p:spPr>
          <a:xfrm>
            <a:off x="4216400" y="3524250"/>
            <a:ext cx="812800" cy="208280"/>
          </a:xfrm>
          <a:prstGeom prst="rect">
            <a:avLst/>
          </a:prstGeom>
          <a:noFill/>
          <a:ln/>
        </p:spPr>
        <p:txBody>
          <a:bodyPr wrap="square" lIns="0" tIns="0" rIns="0" bIns="0" rtlCol="0" anchor="t">
            <a:normAutofit/>
          </a:bodyPr>
          <a:lstStyle/>
          <a:p>
            <a:pPr marL="0" indent="0" algn="l">
              <a:lnSpc>
                <a:spcPts val="1440"/>
              </a:lnSpc>
              <a:buNone/>
            </a:pPr>
            <a:r>
              <a:rPr lang="en-US" sz="1200" b="1" dirty="0">
                <a:solidFill>
                  <a:srgbClr val="154F90"/>
                </a:solidFill>
                <a:latin typeface="Roboto" pitchFamily="34" charset="0"/>
                <a:ea typeface="Roboto" pitchFamily="34" charset="-122"/>
                <a:cs typeface="Roboto" pitchFamily="34" charset="-120"/>
              </a:rPr>
              <a:t>35.8 M</a:t>
            </a:r>
            <a:endParaRPr lang="en-US" sz="1200" dirty="0"/>
          </a:p>
        </p:txBody>
      </p:sp>
      <p:sp>
        <p:nvSpPr>
          <p:cNvPr id="24" name="Text 21"/>
          <p:cNvSpPr/>
          <p:nvPr/>
        </p:nvSpPr>
        <p:spPr>
          <a:xfrm>
            <a:off x="5283200" y="1924050"/>
            <a:ext cx="8128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C55A11"/>
                </a:solidFill>
                <a:latin typeface="Roboto" pitchFamily="34" charset="0"/>
                <a:ea typeface="Roboto" pitchFamily="34" charset="-122"/>
                <a:cs typeface="Roboto" pitchFamily="34" charset="-120"/>
              </a:rPr>
              <a:t>67.4 M</a:t>
            </a:r>
            <a:endParaRPr lang="en-US" sz="1200" dirty="0"/>
          </a:p>
        </p:txBody>
      </p:sp>
      <p:sp>
        <p:nvSpPr>
          <p:cNvPr id="25" name="Text 22"/>
          <p:cNvSpPr/>
          <p:nvPr/>
        </p:nvSpPr>
        <p:spPr>
          <a:xfrm>
            <a:off x="6248400" y="2546350"/>
            <a:ext cx="812800" cy="208280"/>
          </a:xfrm>
          <a:prstGeom prst="rect">
            <a:avLst/>
          </a:prstGeom>
          <a:noFill/>
          <a:ln/>
        </p:spPr>
        <p:txBody>
          <a:bodyPr wrap="square" lIns="0" tIns="0" rIns="0" bIns="0" rtlCol="0" anchor="t">
            <a:normAutofit/>
          </a:bodyPr>
          <a:lstStyle/>
          <a:p>
            <a:pPr marL="0" indent="0" algn="l">
              <a:lnSpc>
                <a:spcPts val="1440"/>
              </a:lnSpc>
              <a:buNone/>
            </a:pPr>
            <a:r>
              <a:rPr lang="en-US" sz="1200" b="1" dirty="0">
                <a:solidFill>
                  <a:srgbClr val="154F90"/>
                </a:solidFill>
                <a:latin typeface="Roboto" pitchFamily="34" charset="0"/>
                <a:ea typeface="Roboto" pitchFamily="34" charset="-122"/>
                <a:cs typeface="Roboto" pitchFamily="34" charset="-120"/>
              </a:rPr>
              <a:t>60.3 M</a:t>
            </a:r>
            <a:endParaRPr lang="en-US" sz="1200" dirty="0"/>
          </a:p>
        </p:txBody>
      </p:sp>
      <p:sp>
        <p:nvSpPr>
          <p:cNvPr id="38" name="Text 35"/>
          <p:cNvSpPr/>
          <p:nvPr/>
        </p:nvSpPr>
        <p:spPr>
          <a:xfrm>
            <a:off x="508000" y="5721350"/>
            <a:ext cx="11144250" cy="42164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marL="0" indent="0" algn="ctr">
              <a:lnSpc>
                <a:spcPts val="1820"/>
              </a:lnSpc>
              <a:buNone/>
            </a:pPr>
            <a:r>
              <a:rPr lang="en-US" sz="1400" i="1" dirty="0">
                <a:solidFill>
                  <a:srgbClr val="000000"/>
                </a:solidFill>
                <a:latin typeface="Roboto" pitchFamily="34" charset="0"/>
                <a:ea typeface="Roboto" pitchFamily="34" charset="-122"/>
                <a:cs typeface="Roboto" pitchFamily="34" charset="-120"/>
              </a:rPr>
              <a:t>Anyone who can time CONV1 can </a:t>
            </a:r>
            <a:r>
              <a:rPr lang="en-US" sz="1400" b="1" i="1" dirty="0">
                <a:solidFill>
                  <a:srgbClr val="C00000"/>
                </a:solidFill>
                <a:latin typeface="Roboto" pitchFamily="34" charset="0"/>
                <a:ea typeface="Roboto" pitchFamily="34" charset="-122"/>
                <a:cs typeface="Roboto" pitchFamily="34" charset="-120"/>
              </a:rPr>
              <a:t>tell the code size d</a:t>
            </a:r>
            <a:r>
              <a:rPr lang="en-US" sz="1400" i="1" dirty="0">
                <a:solidFill>
                  <a:srgbClr val="000000"/>
                </a:solidFill>
                <a:latin typeface="Roboto" pitchFamily="34" charset="0"/>
                <a:ea typeface="Roboto" pitchFamily="34" charset="-122"/>
                <a:cs typeface="Roboto" pitchFamily="34" charset="-120"/>
              </a:rPr>
              <a:t>, without training a classifier.</a:t>
            </a:r>
            <a:endParaRPr lang="en-US" sz="1400" dirty="0"/>
          </a:p>
        </p:txBody>
      </p:sp>
      <p:pic>
        <p:nvPicPr>
          <p:cNvPr id="39" name="Image 1"/>
          <p:cNvPicPr>
            <a:picLocks noChangeAspect="1"/>
          </p:cNvPicPr>
          <p:nvPr/>
        </p:nvPicPr>
        <p:blipFill>
          <a:blip r:embed="rId4"/>
          <a:srcRect l="-391" r="-391"/>
          <a:stretch/>
        </p:blipFill>
        <p:spPr>
          <a:xfrm>
            <a:off x="76200" y="6394450"/>
            <a:ext cx="349250" cy="336550"/>
          </a:xfrm>
          <a:prstGeom prst="rect">
            <a:avLst/>
          </a:prstGeom>
        </p:spPr>
      </p:pic>
      <p:sp>
        <p:nvSpPr>
          <p:cNvPr id="40" name="Text 36"/>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41" name="Text 37"/>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11</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dissolve">
                                      <p:cBhvr>
                                        <p:cTn id="30" dur="500"/>
                                        <p:tgtEl>
                                          <p:spTgt spid="10"/>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dissolve">
                                      <p:cBhvr>
                                        <p:cTn id="33" dur="500"/>
                                        <p:tgtEl>
                                          <p:spTgt spid="11"/>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dissolve">
                                      <p:cBhvr>
                                        <p:cTn id="36" dur="500"/>
                                        <p:tgtEl>
                                          <p:spTgt spid="12"/>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dissolve">
                                      <p:cBhvr>
                                        <p:cTn id="39" dur="500"/>
                                        <p:tgtEl>
                                          <p:spTgt spid="13"/>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dissolve">
                                      <p:cBhvr>
                                        <p:cTn id="42" dur="500"/>
                                        <p:tgtEl>
                                          <p:spTgt spid="14"/>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dissolve">
                                      <p:cBhvr>
                                        <p:cTn id="45" dur="500"/>
                                        <p:tgtEl>
                                          <p:spTgt spid="15"/>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dissolve">
                                      <p:cBhvr>
                                        <p:cTn id="48" dur="500"/>
                                        <p:tgtEl>
                                          <p:spTgt spid="16"/>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dissolve">
                                      <p:cBhvr>
                                        <p:cTn id="51" dur="500"/>
                                        <p:tgtEl>
                                          <p:spTgt spid="17"/>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dissolve">
                                      <p:cBhvr>
                                        <p:cTn id="54" dur="500"/>
                                        <p:tgtEl>
                                          <p:spTgt spid="18"/>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dissolve">
                                      <p:cBhvr>
                                        <p:cTn id="57" dur="500"/>
                                        <p:tgtEl>
                                          <p:spTgt spid="19"/>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dissolve">
                                      <p:cBhvr>
                                        <p:cTn id="60" dur="500"/>
                                        <p:tgtEl>
                                          <p:spTgt spid="20"/>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dissolve">
                                      <p:cBhvr>
                                        <p:cTn id="63" dur="500"/>
                                        <p:tgtEl>
                                          <p:spTgt spid="21"/>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dissolve">
                                      <p:cBhvr>
                                        <p:cTn id="66" dur="500"/>
                                        <p:tgtEl>
                                          <p:spTgt spid="22"/>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dissolve">
                                      <p:cBhvr>
                                        <p:cTn id="69" dur="500"/>
                                        <p:tgtEl>
                                          <p:spTgt spid="23"/>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dissolve">
                                      <p:cBhvr>
                                        <p:cTn id="72" dur="500"/>
                                        <p:tgtEl>
                                          <p:spTgt spid="24"/>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dissolve">
                                      <p:cBhvr>
                                        <p:cTn id="75" dur="500"/>
                                        <p:tgtEl>
                                          <p:spTgt spid="25"/>
                                        </p:tgtEl>
                                      </p:cBhvr>
                                    </p:animEffect>
                                  </p:childTnLst>
                                </p:cTn>
                              </p:par>
                            </p:childTnLst>
                          </p:cTn>
                        </p:par>
                      </p:childTnLst>
                    </p:cTn>
                  </p:par>
                  <p:par>
                    <p:cTn id="76" fill="hold">
                      <p:stCondLst>
                        <p:cond delay="indefinite"/>
                      </p:stCondLst>
                      <p:childTnLst>
                        <p:par>
                          <p:cTn id="77" fill="hold">
                            <p:stCondLst>
                              <p:cond delay="0"/>
                            </p:stCondLst>
                            <p:childTnLst>
                              <p:par>
                                <p:cTn id="78" presetID="9" presetClass="entr" presetSubtype="0" fill="hold" grpId="0" nodeType="click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dissolve">
                                      <p:cBhvr>
                                        <p:cTn id="8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3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Summary</a:t>
            </a:r>
            <a:endParaRPr lang="en-US" sz="2800" dirty="0"/>
          </a:p>
        </p:txBody>
      </p:sp>
      <p:sp>
        <p:nvSpPr>
          <p:cNvPr id="3" name="Shape 1"/>
          <p:cNvSpPr/>
          <p:nvPr/>
        </p:nvSpPr>
        <p:spPr>
          <a:xfrm>
            <a:off x="463550" y="1422400"/>
            <a:ext cx="5429250" cy="1905000"/>
          </a:xfrm>
          <a:prstGeom prst="rect">
            <a:avLst/>
          </a:prstGeom>
          <a:solidFill>
            <a:srgbClr val="F2F2F2"/>
          </a:solidFill>
          <a:ln w="12700">
            <a:solidFill>
              <a:srgbClr val="BFBFBF"/>
            </a:solidFill>
            <a:prstDash val="solid"/>
          </a:ln>
        </p:spPr>
        <p:txBody>
          <a:bodyPr/>
          <a:lstStyle/>
          <a:p>
            <a:endParaRPr lang="en-US"/>
          </a:p>
        </p:txBody>
      </p:sp>
      <p:sp>
        <p:nvSpPr>
          <p:cNvPr id="4" name="Text 2"/>
          <p:cNvSpPr/>
          <p:nvPr/>
        </p:nvSpPr>
        <p:spPr>
          <a:xfrm>
            <a:off x="609600" y="1568450"/>
            <a:ext cx="596900" cy="596900"/>
          </a:xfrm>
          <a:custGeom>
            <a:avLst/>
            <a:gdLst/>
            <a:ahLst/>
            <a:cxnLst/>
            <a:rect l="l" t="t" r="r" b="b"/>
            <a:pathLst>
              <a:path w="596900" h="596900">
                <a:moveTo>
                  <a:pt x="298450" y="0"/>
                </a:moveTo>
                <a:lnTo>
                  <a:pt x="298450" y="0"/>
                </a:lnTo>
                <a:arcTo wR="298450" hR="298450" stAng="16200000" swAng="5400000"/>
                <a:lnTo>
                  <a:pt x="596900" y="298450"/>
                </a:lnTo>
                <a:arcTo wR="298450" hR="298450" stAng="0" swAng="5400000"/>
                <a:lnTo>
                  <a:pt x="298450" y="596900"/>
                </a:lnTo>
                <a:arcTo wR="298450" hR="298450" stAng="5400000" swAng="5400000"/>
                <a:lnTo>
                  <a:pt x="0" y="298450"/>
                </a:lnTo>
                <a:arcTo wR="298450" hR="298450" stAng="10800000" swAng="5400000"/>
                <a:close/>
              </a:path>
            </a:pathLst>
          </a:custGeom>
          <a:solidFill>
            <a:srgbClr val="154F90"/>
          </a:solidFill>
          <a:ln/>
        </p:spPr>
        <p:txBody>
          <a:bodyPr wrap="square" lIns="0" tIns="0" rIns="0" bIns="0" rtlCol="0" anchor="t">
            <a:normAutofit/>
          </a:bodyPr>
          <a:lstStyle/>
          <a:p>
            <a:pPr marL="0" indent="0" algn="ctr">
              <a:lnSpc>
                <a:spcPts val="4706"/>
              </a:lnSpc>
              <a:buNone/>
            </a:pPr>
            <a:r>
              <a:rPr lang="en-US" sz="2600" b="1" dirty="0">
                <a:solidFill>
                  <a:srgbClr val="FFFFFF"/>
                </a:solidFill>
                <a:latin typeface="Roboto" pitchFamily="34" charset="0"/>
                <a:ea typeface="Roboto" pitchFamily="34" charset="-122"/>
                <a:cs typeface="Roboto" pitchFamily="34" charset="-120"/>
              </a:rPr>
              <a:t>1</a:t>
            </a:r>
            <a:endParaRPr lang="en-US" sz="2600" dirty="0"/>
          </a:p>
        </p:txBody>
      </p:sp>
      <p:sp>
        <p:nvSpPr>
          <p:cNvPr id="5" name="Text 3"/>
          <p:cNvSpPr/>
          <p:nvPr/>
        </p:nvSpPr>
        <p:spPr>
          <a:xfrm>
            <a:off x="1384300" y="1744979"/>
            <a:ext cx="3471545"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54F90"/>
                </a:solidFill>
                <a:latin typeface="Roboto" pitchFamily="34" charset="0"/>
                <a:ea typeface="Roboto" pitchFamily="34" charset="-122"/>
                <a:cs typeface="Roboto" pitchFamily="34" charset="-120"/>
              </a:rPr>
              <a:t>Qubit label leaks through power</a:t>
            </a:r>
            <a:endParaRPr lang="en-US" sz="1600" dirty="0"/>
          </a:p>
        </p:txBody>
      </p:sp>
      <p:sp>
        <p:nvSpPr>
          <p:cNvPr id="6" name="Text 4"/>
          <p:cNvSpPr/>
          <p:nvPr/>
        </p:nvSpPr>
        <p:spPr>
          <a:xfrm>
            <a:off x="698500" y="2254250"/>
            <a:ext cx="5121212" cy="694055"/>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The first power side-channel attack on an ML QEC decoder finds which of the </a:t>
            </a:r>
            <a:r>
              <a:rPr lang="en-US" sz="1350" b="1" dirty="0">
                <a:solidFill>
                  <a:srgbClr val="000000"/>
                </a:solidFill>
                <a:latin typeface="Roboto" pitchFamily="34" charset="0"/>
                <a:ea typeface="Roboto" pitchFamily="34" charset="-122"/>
                <a:cs typeface="Roboto" pitchFamily="34" charset="-120"/>
              </a:rPr>
              <a:t>25</a:t>
            </a:r>
            <a:r>
              <a:rPr lang="en-US" sz="1350" dirty="0">
                <a:solidFill>
                  <a:srgbClr val="000000"/>
                </a:solidFill>
                <a:latin typeface="Roboto" pitchFamily="34" charset="0"/>
                <a:ea typeface="Roboto" pitchFamily="34" charset="-122"/>
                <a:cs typeface="Roboto" pitchFamily="34" charset="-120"/>
              </a:rPr>
              <a:t> data qubits it corrects, with up to </a:t>
            </a:r>
            <a:r>
              <a:rPr lang="en-US" sz="1350" b="1" dirty="0">
                <a:solidFill>
                  <a:srgbClr val="000000"/>
                </a:solidFill>
                <a:latin typeface="Roboto" pitchFamily="34" charset="0"/>
                <a:ea typeface="Roboto" pitchFamily="34" charset="-122"/>
                <a:cs typeface="Roboto" pitchFamily="34" charset="-120"/>
              </a:rPr>
              <a:t>83.2%</a:t>
            </a:r>
            <a:r>
              <a:rPr lang="en-US" sz="1350" dirty="0">
                <a:solidFill>
                  <a:srgbClr val="000000"/>
                </a:solidFill>
                <a:latin typeface="Roboto" pitchFamily="34" charset="0"/>
                <a:ea typeface="Roboto" pitchFamily="34" charset="-122"/>
                <a:cs typeface="Roboto" pitchFamily="34" charset="-120"/>
              </a:rPr>
              <a:t> accuracy (4% by guessing).</a:t>
            </a:r>
            <a:endParaRPr lang="en-US" sz="1350" dirty="0"/>
          </a:p>
        </p:txBody>
      </p:sp>
      <p:sp>
        <p:nvSpPr>
          <p:cNvPr id="7" name="Shape 5"/>
          <p:cNvSpPr/>
          <p:nvPr/>
        </p:nvSpPr>
        <p:spPr>
          <a:xfrm>
            <a:off x="6178550" y="1422400"/>
            <a:ext cx="5429250" cy="1905000"/>
          </a:xfrm>
          <a:prstGeom prst="rect">
            <a:avLst/>
          </a:prstGeom>
          <a:solidFill>
            <a:srgbClr val="F2F2F2"/>
          </a:solidFill>
          <a:ln w="12700">
            <a:solidFill>
              <a:srgbClr val="BFBFBF"/>
            </a:solidFill>
            <a:prstDash val="solid"/>
          </a:ln>
        </p:spPr>
        <p:txBody>
          <a:bodyPr/>
          <a:lstStyle/>
          <a:p>
            <a:endParaRPr lang="en-US"/>
          </a:p>
        </p:txBody>
      </p:sp>
      <p:sp>
        <p:nvSpPr>
          <p:cNvPr id="8" name="Text 6"/>
          <p:cNvSpPr/>
          <p:nvPr/>
        </p:nvSpPr>
        <p:spPr>
          <a:xfrm>
            <a:off x="6324600" y="1568450"/>
            <a:ext cx="596900" cy="596900"/>
          </a:xfrm>
          <a:custGeom>
            <a:avLst/>
            <a:gdLst/>
            <a:ahLst/>
            <a:cxnLst/>
            <a:rect l="l" t="t" r="r" b="b"/>
            <a:pathLst>
              <a:path w="596900" h="596900">
                <a:moveTo>
                  <a:pt x="298450" y="0"/>
                </a:moveTo>
                <a:lnTo>
                  <a:pt x="298450" y="0"/>
                </a:lnTo>
                <a:arcTo wR="298450" hR="298450" stAng="16200000" swAng="5400000"/>
                <a:lnTo>
                  <a:pt x="596900" y="298450"/>
                </a:lnTo>
                <a:arcTo wR="298450" hR="298450" stAng="0" swAng="5400000"/>
                <a:lnTo>
                  <a:pt x="298450" y="596900"/>
                </a:lnTo>
                <a:arcTo wR="298450" hR="298450" stAng="5400000" swAng="5400000"/>
                <a:lnTo>
                  <a:pt x="0" y="298450"/>
                </a:lnTo>
                <a:arcTo wR="298450" hR="298450" stAng="10800000" swAng="5400000"/>
                <a:close/>
              </a:path>
            </a:pathLst>
          </a:custGeom>
          <a:solidFill>
            <a:srgbClr val="154F90"/>
          </a:solidFill>
          <a:ln/>
        </p:spPr>
        <p:txBody>
          <a:bodyPr wrap="square" lIns="0" tIns="0" rIns="0" bIns="0" rtlCol="0" anchor="t">
            <a:normAutofit/>
          </a:bodyPr>
          <a:lstStyle/>
          <a:p>
            <a:pPr marL="0" indent="0" algn="ctr">
              <a:lnSpc>
                <a:spcPts val="4706"/>
              </a:lnSpc>
              <a:buNone/>
            </a:pPr>
            <a:r>
              <a:rPr lang="en-US" sz="2600" b="1" dirty="0">
                <a:solidFill>
                  <a:srgbClr val="FFFFFF"/>
                </a:solidFill>
                <a:latin typeface="Roboto" pitchFamily="34" charset="0"/>
                <a:ea typeface="Roboto" pitchFamily="34" charset="-122"/>
                <a:cs typeface="Roboto" pitchFamily="34" charset="-120"/>
              </a:rPr>
              <a:t>2</a:t>
            </a:r>
            <a:endParaRPr lang="en-US" sz="2600" dirty="0"/>
          </a:p>
        </p:txBody>
      </p:sp>
      <p:sp>
        <p:nvSpPr>
          <p:cNvPr id="9" name="Text 7"/>
          <p:cNvSpPr/>
          <p:nvPr/>
        </p:nvSpPr>
        <p:spPr>
          <a:xfrm>
            <a:off x="7099300" y="1744979"/>
            <a:ext cx="2606421"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54F90"/>
                </a:solidFill>
                <a:latin typeface="Roboto" pitchFamily="34" charset="0"/>
                <a:ea typeface="Roboto" pitchFamily="34" charset="-122"/>
                <a:cs typeface="Roboto" pitchFamily="34" charset="-120"/>
              </a:rPr>
              <a:t>The error type leaks too</a:t>
            </a:r>
            <a:endParaRPr lang="en-US" sz="1600" dirty="0"/>
          </a:p>
        </p:txBody>
      </p:sp>
      <p:sp>
        <p:nvSpPr>
          <p:cNvPr id="10" name="Text 8"/>
          <p:cNvSpPr/>
          <p:nvPr/>
        </p:nvSpPr>
        <p:spPr>
          <a:xfrm>
            <a:off x="6413500" y="2254250"/>
            <a:ext cx="5121212" cy="471170"/>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A second classifier tells whether the correction is a Pauli </a:t>
            </a:r>
            <a:r>
              <a:rPr lang="en-US" sz="1350" b="1" dirty="0">
                <a:solidFill>
                  <a:srgbClr val="000000"/>
                </a:solidFill>
                <a:latin typeface="Roboto" pitchFamily="34" charset="0"/>
                <a:ea typeface="Roboto" pitchFamily="34" charset="-122"/>
                <a:cs typeface="Roboto" pitchFamily="34" charset="-120"/>
              </a:rPr>
              <a:t>X or Z</a:t>
            </a:r>
            <a:r>
              <a:rPr lang="en-US" sz="1350" dirty="0">
                <a:solidFill>
                  <a:srgbClr val="000000"/>
                </a:solidFill>
                <a:latin typeface="Roboto" pitchFamily="34" charset="0"/>
                <a:ea typeface="Roboto" pitchFamily="34" charset="-122"/>
                <a:cs typeface="Roboto" pitchFamily="34" charset="-120"/>
              </a:rPr>
              <a:t>, with </a:t>
            </a:r>
            <a:r>
              <a:rPr lang="en-US" sz="1350" b="1" dirty="0">
                <a:solidFill>
                  <a:srgbClr val="000000"/>
                </a:solidFill>
                <a:latin typeface="Roboto" pitchFamily="34" charset="0"/>
                <a:ea typeface="Roboto" pitchFamily="34" charset="-122"/>
                <a:cs typeface="Roboto" pitchFamily="34" charset="-120"/>
              </a:rPr>
              <a:t>84.6%</a:t>
            </a:r>
            <a:r>
              <a:rPr lang="en-US" sz="1350" dirty="0">
                <a:solidFill>
                  <a:srgbClr val="000000"/>
                </a:solidFill>
                <a:latin typeface="Roboto" pitchFamily="34" charset="0"/>
                <a:ea typeface="Roboto" pitchFamily="34" charset="-122"/>
                <a:cs typeface="Roboto" pitchFamily="34" charset="-120"/>
              </a:rPr>
              <a:t> accuracy (50% by guessing).</a:t>
            </a:r>
            <a:endParaRPr lang="en-US" sz="1350" dirty="0"/>
          </a:p>
        </p:txBody>
      </p:sp>
      <p:sp>
        <p:nvSpPr>
          <p:cNvPr id="11" name="Shape 9"/>
          <p:cNvSpPr/>
          <p:nvPr/>
        </p:nvSpPr>
        <p:spPr>
          <a:xfrm>
            <a:off x="463550" y="3619500"/>
            <a:ext cx="5429250" cy="1905000"/>
          </a:xfrm>
          <a:prstGeom prst="rect">
            <a:avLst/>
          </a:prstGeom>
          <a:solidFill>
            <a:srgbClr val="F2F2F2"/>
          </a:solidFill>
          <a:ln w="12700">
            <a:solidFill>
              <a:srgbClr val="BFBFBF"/>
            </a:solidFill>
            <a:prstDash val="solid"/>
          </a:ln>
        </p:spPr>
        <p:txBody>
          <a:bodyPr/>
          <a:lstStyle/>
          <a:p>
            <a:endParaRPr lang="en-US"/>
          </a:p>
        </p:txBody>
      </p:sp>
      <p:sp>
        <p:nvSpPr>
          <p:cNvPr id="12" name="Text 10"/>
          <p:cNvSpPr/>
          <p:nvPr/>
        </p:nvSpPr>
        <p:spPr>
          <a:xfrm>
            <a:off x="609600" y="3765550"/>
            <a:ext cx="596900" cy="596900"/>
          </a:xfrm>
          <a:custGeom>
            <a:avLst/>
            <a:gdLst/>
            <a:ahLst/>
            <a:cxnLst/>
            <a:rect l="l" t="t" r="r" b="b"/>
            <a:pathLst>
              <a:path w="596900" h="596900">
                <a:moveTo>
                  <a:pt x="298450" y="0"/>
                </a:moveTo>
                <a:lnTo>
                  <a:pt x="298450" y="0"/>
                </a:lnTo>
                <a:arcTo wR="298450" hR="298450" stAng="16200000" swAng="5400000"/>
                <a:lnTo>
                  <a:pt x="596900" y="298450"/>
                </a:lnTo>
                <a:arcTo wR="298450" hR="298450" stAng="0" swAng="5400000"/>
                <a:lnTo>
                  <a:pt x="298450" y="596900"/>
                </a:lnTo>
                <a:arcTo wR="298450" hR="298450" stAng="5400000" swAng="5400000"/>
                <a:lnTo>
                  <a:pt x="0" y="298450"/>
                </a:lnTo>
                <a:arcTo wR="298450" hR="298450" stAng="10800000" swAng="5400000"/>
                <a:close/>
              </a:path>
            </a:pathLst>
          </a:custGeom>
          <a:solidFill>
            <a:srgbClr val="154F90"/>
          </a:solidFill>
          <a:ln/>
        </p:spPr>
        <p:txBody>
          <a:bodyPr wrap="square" lIns="0" tIns="0" rIns="0" bIns="0" rtlCol="0" anchor="t">
            <a:normAutofit/>
          </a:bodyPr>
          <a:lstStyle/>
          <a:p>
            <a:pPr marL="0" indent="0" algn="ctr">
              <a:lnSpc>
                <a:spcPts val="4706"/>
              </a:lnSpc>
              <a:buNone/>
            </a:pPr>
            <a:r>
              <a:rPr lang="en-US" sz="2600" b="1" dirty="0">
                <a:solidFill>
                  <a:srgbClr val="FFFFFF"/>
                </a:solidFill>
                <a:latin typeface="Roboto" pitchFamily="34" charset="0"/>
                <a:ea typeface="Roboto" pitchFamily="34" charset="-122"/>
                <a:cs typeface="Roboto" pitchFamily="34" charset="-120"/>
              </a:rPr>
              <a:t>3</a:t>
            </a:r>
            <a:endParaRPr lang="en-US" sz="2600" dirty="0"/>
          </a:p>
        </p:txBody>
      </p:sp>
      <p:sp>
        <p:nvSpPr>
          <p:cNvPr id="13" name="Text 11"/>
          <p:cNvSpPr/>
          <p:nvPr/>
        </p:nvSpPr>
        <p:spPr>
          <a:xfrm>
            <a:off x="1384300" y="3942079"/>
            <a:ext cx="4318000"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54F90"/>
                </a:solidFill>
                <a:latin typeface="Roboto" pitchFamily="34" charset="0"/>
                <a:ea typeface="Roboto" pitchFamily="34" charset="-122"/>
                <a:cs typeface="Roboto" pitchFamily="34" charset="-120"/>
              </a:rPr>
              <a:t>Timing reveals the code size</a:t>
            </a:r>
            <a:endParaRPr lang="en-US" sz="1600" dirty="0"/>
          </a:p>
        </p:txBody>
      </p:sp>
      <p:sp>
        <p:nvSpPr>
          <p:cNvPr id="14" name="Text 12"/>
          <p:cNvSpPr/>
          <p:nvPr/>
        </p:nvSpPr>
        <p:spPr>
          <a:xfrm>
            <a:off x="698500" y="4451350"/>
            <a:ext cx="5121212" cy="692150"/>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How long CONV1 runs shows which code distance the decoder was built for (</a:t>
            </a:r>
            <a:r>
              <a:rPr lang="en-US" sz="1350" b="1" dirty="0">
                <a:solidFill>
                  <a:srgbClr val="000000"/>
                </a:solidFill>
                <a:latin typeface="Roboto" pitchFamily="34" charset="0"/>
                <a:ea typeface="Roboto" pitchFamily="34" charset="-122"/>
                <a:cs typeface="Roboto" pitchFamily="34" charset="-120"/>
              </a:rPr>
              <a:t>d = 5, 7 or 9</a:t>
            </a:r>
            <a:r>
              <a:rPr lang="en-US" sz="1350" dirty="0">
                <a:solidFill>
                  <a:srgbClr val="000000"/>
                </a:solidFill>
                <a:latin typeface="Roboto" pitchFamily="34" charset="0"/>
                <a:ea typeface="Roboto" pitchFamily="34" charset="-122"/>
                <a:cs typeface="Roboto" pitchFamily="34" charset="-120"/>
              </a:rPr>
              <a:t>).</a:t>
            </a:r>
            <a:endParaRPr lang="en-US" sz="1350" dirty="0"/>
          </a:p>
        </p:txBody>
      </p:sp>
      <p:sp>
        <p:nvSpPr>
          <p:cNvPr id="15" name="Shape 13"/>
          <p:cNvSpPr/>
          <p:nvPr/>
        </p:nvSpPr>
        <p:spPr>
          <a:xfrm>
            <a:off x="6178550" y="3619500"/>
            <a:ext cx="5429250" cy="1905000"/>
          </a:xfrm>
          <a:prstGeom prst="rect">
            <a:avLst/>
          </a:prstGeom>
          <a:solidFill>
            <a:srgbClr val="F2F2F2"/>
          </a:solidFill>
          <a:ln w="12700">
            <a:solidFill>
              <a:srgbClr val="BFBFBF"/>
            </a:solidFill>
            <a:prstDash val="solid"/>
          </a:ln>
        </p:spPr>
        <p:txBody>
          <a:bodyPr/>
          <a:lstStyle/>
          <a:p>
            <a:endParaRPr lang="en-US"/>
          </a:p>
        </p:txBody>
      </p:sp>
      <p:sp>
        <p:nvSpPr>
          <p:cNvPr id="16" name="Text 14"/>
          <p:cNvSpPr/>
          <p:nvPr/>
        </p:nvSpPr>
        <p:spPr>
          <a:xfrm>
            <a:off x="6324600" y="3765550"/>
            <a:ext cx="596900" cy="596900"/>
          </a:xfrm>
          <a:custGeom>
            <a:avLst/>
            <a:gdLst/>
            <a:ahLst/>
            <a:cxnLst/>
            <a:rect l="l" t="t" r="r" b="b"/>
            <a:pathLst>
              <a:path w="596900" h="596900">
                <a:moveTo>
                  <a:pt x="298450" y="0"/>
                </a:moveTo>
                <a:lnTo>
                  <a:pt x="298450" y="0"/>
                </a:lnTo>
                <a:arcTo wR="298450" hR="298450" stAng="16200000" swAng="5400000"/>
                <a:lnTo>
                  <a:pt x="596900" y="298450"/>
                </a:lnTo>
                <a:arcTo wR="298450" hR="298450" stAng="0" swAng="5400000"/>
                <a:lnTo>
                  <a:pt x="298450" y="596900"/>
                </a:lnTo>
                <a:arcTo wR="298450" hR="298450" stAng="5400000" swAng="5400000"/>
                <a:lnTo>
                  <a:pt x="0" y="298450"/>
                </a:lnTo>
                <a:arcTo wR="298450" hR="298450" stAng="10800000" swAng="5400000"/>
                <a:close/>
              </a:path>
            </a:pathLst>
          </a:custGeom>
          <a:solidFill>
            <a:srgbClr val="154F90"/>
          </a:solidFill>
          <a:ln/>
        </p:spPr>
        <p:txBody>
          <a:bodyPr wrap="square" lIns="0" tIns="0" rIns="0" bIns="0" rtlCol="0" anchor="t">
            <a:normAutofit/>
          </a:bodyPr>
          <a:lstStyle/>
          <a:p>
            <a:pPr marL="0" indent="0" algn="ctr">
              <a:lnSpc>
                <a:spcPts val="4706"/>
              </a:lnSpc>
              <a:buNone/>
            </a:pPr>
            <a:r>
              <a:rPr lang="en-US" sz="2600" b="1" dirty="0">
                <a:solidFill>
                  <a:srgbClr val="FFFFFF"/>
                </a:solidFill>
                <a:latin typeface="Roboto" pitchFamily="34" charset="0"/>
                <a:ea typeface="Roboto" pitchFamily="34" charset="-122"/>
                <a:cs typeface="Roboto" pitchFamily="34" charset="-120"/>
              </a:rPr>
              <a:t>4</a:t>
            </a:r>
            <a:endParaRPr lang="en-US" sz="2600" dirty="0"/>
          </a:p>
        </p:txBody>
      </p:sp>
      <p:sp>
        <p:nvSpPr>
          <p:cNvPr id="17" name="Text 15"/>
          <p:cNvSpPr/>
          <p:nvPr/>
        </p:nvSpPr>
        <p:spPr>
          <a:xfrm>
            <a:off x="7099300" y="3942079"/>
            <a:ext cx="4318000"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54F90"/>
                </a:solidFill>
                <a:latin typeface="Roboto" pitchFamily="34" charset="0"/>
                <a:ea typeface="Roboto" pitchFamily="34" charset="-122"/>
                <a:cs typeface="Roboto" pitchFamily="34" charset="-120"/>
              </a:rPr>
              <a:t>The last layer leaks more</a:t>
            </a:r>
            <a:endParaRPr lang="en-US" sz="1600" dirty="0"/>
          </a:p>
        </p:txBody>
      </p:sp>
      <p:sp>
        <p:nvSpPr>
          <p:cNvPr id="18" name="Text 16"/>
          <p:cNvSpPr/>
          <p:nvPr/>
        </p:nvSpPr>
        <p:spPr>
          <a:xfrm>
            <a:off x="6413500" y="4451350"/>
            <a:ext cx="5121212" cy="692150"/>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For qubit localization, the final dense layer (FC3) beats the first convolution (CONV1) by </a:t>
            </a:r>
            <a:r>
              <a:rPr lang="en-US" sz="1350" b="1" dirty="0">
                <a:solidFill>
                  <a:srgbClr val="000000"/>
                </a:solidFill>
                <a:latin typeface="Roboto" pitchFamily="34" charset="0"/>
                <a:ea typeface="Roboto" pitchFamily="34" charset="-122"/>
                <a:cs typeface="Roboto" pitchFamily="34" charset="-120"/>
              </a:rPr>
              <a:t>12.1</a:t>
            </a:r>
            <a:r>
              <a:rPr lang="en-US" sz="1350" dirty="0">
                <a:solidFill>
                  <a:srgbClr val="000000"/>
                </a:solidFill>
                <a:latin typeface="Roboto" pitchFamily="34" charset="0"/>
                <a:ea typeface="Roboto" pitchFamily="34" charset="-122"/>
                <a:cs typeface="Roboto" pitchFamily="34" charset="-120"/>
              </a:rPr>
              <a:t> points (bit-flip) and </a:t>
            </a:r>
            <a:r>
              <a:rPr lang="en-US" sz="1350" b="1" dirty="0">
                <a:solidFill>
                  <a:srgbClr val="000000"/>
                </a:solidFill>
                <a:latin typeface="Roboto" pitchFamily="34" charset="0"/>
                <a:ea typeface="Roboto" pitchFamily="34" charset="-122"/>
                <a:cs typeface="Roboto" pitchFamily="34" charset="-120"/>
              </a:rPr>
              <a:t>21.5</a:t>
            </a:r>
            <a:r>
              <a:rPr lang="en-US" sz="1350" dirty="0">
                <a:solidFill>
                  <a:srgbClr val="000000"/>
                </a:solidFill>
                <a:latin typeface="Roboto" pitchFamily="34" charset="0"/>
                <a:ea typeface="Roboto" pitchFamily="34" charset="-122"/>
                <a:cs typeface="Roboto" pitchFamily="34" charset="-120"/>
              </a:rPr>
              <a:t> points (depolarizing).</a:t>
            </a:r>
            <a:endParaRPr lang="en-US" sz="1350" dirty="0"/>
          </a:p>
        </p:txBody>
      </p:sp>
      <p:sp>
        <p:nvSpPr>
          <p:cNvPr id="19" name="Text 17"/>
          <p:cNvSpPr/>
          <p:nvPr/>
        </p:nvSpPr>
        <p:spPr>
          <a:xfrm>
            <a:off x="288036" y="5759450"/>
            <a:ext cx="11615928" cy="273050"/>
          </a:xfrm>
          <a:prstGeom prst="rect">
            <a:avLst/>
          </a:prstGeom>
          <a:noFill/>
          <a:ln/>
        </p:spPr>
        <p:txBody>
          <a:bodyPr wrap="square" lIns="0" tIns="0" rIns="0" bIns="0" rtlCol="0" anchor="t">
            <a:normAutofit/>
          </a:bodyPr>
          <a:lstStyle/>
          <a:p>
            <a:pPr marL="0" indent="0" algn="ctr">
              <a:lnSpc>
                <a:spcPts val="1950"/>
              </a:lnSpc>
              <a:buNone/>
            </a:pPr>
            <a:r>
              <a:rPr lang="en-US" sz="1500" i="1" dirty="0">
                <a:solidFill>
                  <a:srgbClr val="595959"/>
                </a:solidFill>
                <a:latin typeface="Roboto" pitchFamily="34" charset="0"/>
                <a:ea typeface="Roboto" pitchFamily="34" charset="-122"/>
                <a:cs typeface="Roboto" pitchFamily="34" charset="-120"/>
              </a:rPr>
              <a:t>Paper: </a:t>
            </a:r>
            <a:r>
              <a:rPr lang="en-US" sz="1500" b="1" i="1" u="sng" dirty="0">
                <a:solidFill>
                  <a:srgbClr val="154F90"/>
                </a:solidFill>
                <a:latin typeface="Roboto" pitchFamily="34" charset="0"/>
                <a:ea typeface="Roboto" pitchFamily="34" charset="-122"/>
                <a:cs typeface="Roboto" pitchFamily="34" charset="-120"/>
                <a:hlinkClick r:id="rId3">
                  <a:extLst>
                    <a:ext uri="{A12FA001-AC4F-418D-AE19-62706E023703}">
                      <ahyp:hlinkClr xmlns:ahyp="http://schemas.microsoft.com/office/drawing/2018/hyperlinkcolor" val="tx"/>
                    </a:ext>
                  </a:extLst>
                </a:hlinkClick>
              </a:rPr>
              <a:t>doi.org/10.1145/3857307.3857309</a:t>
            </a:r>
            <a:endParaRPr lang="en-US" sz="1500" dirty="0"/>
          </a:p>
        </p:txBody>
      </p:sp>
      <p:pic>
        <p:nvPicPr>
          <p:cNvPr id="20" name="Image 0"/>
          <p:cNvPicPr>
            <a:picLocks noChangeAspect="1"/>
          </p:cNvPicPr>
          <p:nvPr/>
        </p:nvPicPr>
        <p:blipFill>
          <a:blip r:embed="rId4"/>
          <a:srcRect l="-391" r="-391"/>
          <a:stretch/>
        </p:blipFill>
        <p:spPr>
          <a:xfrm>
            <a:off x="76200" y="6394450"/>
            <a:ext cx="349250" cy="336550"/>
          </a:xfrm>
          <a:prstGeom prst="rect">
            <a:avLst/>
          </a:prstGeom>
        </p:spPr>
      </p:pic>
      <p:sp>
        <p:nvSpPr>
          <p:cNvPr id="21" name="Text 18"/>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2" name="Text 19"/>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12</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dissolv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dissolve">
                                      <p:cBhvr>
                                        <p:cTn id="21" dur="500"/>
                                        <p:tgtEl>
                                          <p:spTgt spid="11"/>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dissolve">
                                      <p:cBhvr>
                                        <p:cTn id="24" dur="500"/>
                                        <p:tgtEl>
                                          <p:spTgt spid="12"/>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dissolv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dissolve">
                                      <p:cBhvr>
                                        <p:cTn id="35" dur="500"/>
                                        <p:tgtEl>
                                          <p:spTgt spid="15"/>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dissolve">
                                      <p:cBhvr>
                                        <p:cTn id="38" dur="500"/>
                                        <p:tgtEl>
                                          <p:spTgt spid="16"/>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dissolve">
                                      <p:cBhvr>
                                        <p:cTn id="41" dur="500"/>
                                        <p:tgtEl>
                                          <p:spTgt spid="17"/>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dissolve">
                                      <p:cBhvr>
                                        <p:cTn id="44" dur="500"/>
                                        <p:tgtEl>
                                          <p:spTgt spid="18"/>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dissolve">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88512" y="501650"/>
            <a:ext cx="11583226" cy="817880"/>
          </a:xfrm>
          <a:prstGeom prst="rect">
            <a:avLst/>
          </a:prstGeom>
          <a:noFill/>
          <a:ln/>
        </p:spPr>
        <p:txBody>
          <a:bodyPr wrap="square" lIns="0" tIns="0" rIns="0" bIns="0" rtlCol="0" anchor="t">
            <a:normAutofit/>
          </a:bodyPr>
          <a:lstStyle/>
          <a:p>
            <a:pPr marL="0" indent="0" algn="ctr">
              <a:lnSpc>
                <a:spcPts val="3120"/>
              </a:lnSpc>
              <a:buNone/>
            </a:pPr>
            <a:r>
              <a:rPr lang="en-US" sz="2600" b="1" dirty="0">
                <a:solidFill>
                  <a:srgbClr val="000000"/>
                </a:solidFill>
                <a:latin typeface="Roboto" pitchFamily="34" charset="0"/>
                <a:ea typeface="Roboto" pitchFamily="34" charset="-122"/>
                <a:cs typeface="Roboto" pitchFamily="34" charset="-120"/>
              </a:rPr>
              <a:t>Power Side-Channel Attacks on Machine-Learning-based</a:t>
            </a:r>
            <a:endParaRPr lang="en-US" sz="2600" dirty="0"/>
          </a:p>
          <a:p>
            <a:pPr marL="0" indent="0" algn="ctr">
              <a:lnSpc>
                <a:spcPts val="3120"/>
              </a:lnSpc>
              <a:buNone/>
            </a:pPr>
            <a:r>
              <a:rPr lang="en-US" sz="2600" b="1" dirty="0">
                <a:solidFill>
                  <a:srgbClr val="154F90"/>
                </a:solidFill>
                <a:latin typeface="Roboto" pitchFamily="34" charset="0"/>
                <a:ea typeface="Roboto" pitchFamily="34" charset="-122"/>
                <a:cs typeface="Roboto" pitchFamily="34" charset="-120"/>
              </a:rPr>
              <a:t>Quantum Error Correction Decoders</a:t>
            </a:r>
            <a:endParaRPr lang="en-US" sz="2600" dirty="0"/>
          </a:p>
        </p:txBody>
      </p:sp>
      <p:pic>
        <p:nvPicPr>
          <p:cNvPr id="3" name="Image 0" descr="Chip with an atom and a padlock shield"/>
          <p:cNvPicPr>
            <a:picLocks noChangeAspect="1"/>
          </p:cNvPicPr>
          <p:nvPr/>
        </p:nvPicPr>
        <p:blipFill>
          <a:blip r:embed="rId3"/>
          <a:srcRect l="-22" r="-22"/>
          <a:stretch/>
        </p:blipFill>
        <p:spPr>
          <a:xfrm>
            <a:off x="10426700" y="1479550"/>
            <a:ext cx="1460500" cy="1416050"/>
          </a:xfrm>
          <a:prstGeom prst="rect">
            <a:avLst/>
          </a:prstGeom>
        </p:spPr>
      </p:pic>
      <p:sp>
        <p:nvSpPr>
          <p:cNvPr id="4" name="Text 1"/>
          <p:cNvSpPr/>
          <p:nvPr/>
        </p:nvSpPr>
        <p:spPr>
          <a:xfrm>
            <a:off x="288512" y="2012950"/>
            <a:ext cx="11583226" cy="1366520"/>
          </a:xfrm>
          <a:prstGeom prst="rect">
            <a:avLst/>
          </a:prstGeom>
          <a:noFill/>
          <a:ln/>
        </p:spPr>
        <p:txBody>
          <a:bodyPr wrap="square" lIns="0" tIns="0" rIns="0" bIns="0" rtlCol="0" anchor="t">
            <a:normAutofit/>
          </a:bodyPr>
          <a:lstStyle/>
          <a:p>
            <a:pPr marL="0" indent="0" algn="ctr">
              <a:lnSpc>
                <a:spcPts val="10560"/>
              </a:lnSpc>
              <a:buNone/>
            </a:pPr>
            <a:r>
              <a:rPr lang="en-US" sz="9600" b="1" dirty="0">
                <a:solidFill>
                  <a:srgbClr val="000000"/>
                </a:solidFill>
                <a:latin typeface="Roboto" pitchFamily="34" charset="0"/>
                <a:ea typeface="Roboto" pitchFamily="34" charset="-122"/>
                <a:cs typeface="Roboto" pitchFamily="34" charset="-120"/>
              </a:rPr>
              <a:t>Thank you!</a:t>
            </a:r>
            <a:endParaRPr lang="en-US" sz="9600" dirty="0"/>
          </a:p>
        </p:txBody>
      </p:sp>
      <p:sp>
        <p:nvSpPr>
          <p:cNvPr id="5" name="Text 2"/>
          <p:cNvSpPr/>
          <p:nvPr/>
        </p:nvSpPr>
        <p:spPr>
          <a:xfrm>
            <a:off x="288512" y="3638550"/>
            <a:ext cx="11583226" cy="452120"/>
          </a:xfrm>
          <a:prstGeom prst="rect">
            <a:avLst/>
          </a:prstGeom>
          <a:noFill/>
          <a:ln/>
        </p:spPr>
        <p:txBody>
          <a:bodyPr wrap="square" lIns="0" tIns="0" rIns="0" bIns="0" rtlCol="0" anchor="t">
            <a:normAutofit/>
          </a:bodyPr>
          <a:lstStyle/>
          <a:p>
            <a:pPr marL="0" indent="0" algn="ctr">
              <a:lnSpc>
                <a:spcPts val="3360"/>
              </a:lnSpc>
              <a:buNone/>
            </a:pPr>
            <a:r>
              <a:rPr lang="en-US" sz="2800" b="1" i="1" u="sng" dirty="0">
                <a:solidFill>
                  <a:srgbClr val="154F90"/>
                </a:solidFill>
                <a:latin typeface="Roboto" pitchFamily="34" charset="0"/>
                <a:ea typeface="Roboto" pitchFamily="34" charset="-122"/>
                <a:cs typeface="Roboto" pitchFamily="34" charset="-120"/>
              </a:rPr>
              <a:t>anthony.etim@yale.edu</a:t>
            </a:r>
            <a:endParaRPr lang="en-US" sz="2800" dirty="0"/>
          </a:p>
        </p:txBody>
      </p:sp>
      <p:sp>
        <p:nvSpPr>
          <p:cNvPr id="6" name="Text 3"/>
          <p:cNvSpPr/>
          <p:nvPr/>
        </p:nvSpPr>
        <p:spPr>
          <a:xfrm>
            <a:off x="288512" y="4260850"/>
            <a:ext cx="11583226" cy="574040"/>
          </a:xfrm>
          <a:prstGeom prst="rect">
            <a:avLst/>
          </a:prstGeom>
          <a:noFill/>
          <a:ln/>
        </p:spPr>
        <p:txBody>
          <a:bodyPr wrap="square" lIns="0" tIns="0" rIns="0" bIns="0" rtlCol="0" anchor="t">
            <a:normAutofit/>
          </a:bodyPr>
          <a:lstStyle/>
          <a:p>
            <a:pPr marL="0" indent="0" algn="ctr">
              <a:lnSpc>
                <a:spcPts val="4320"/>
              </a:lnSpc>
              <a:buNone/>
            </a:pPr>
            <a:r>
              <a:rPr lang="en-US" sz="3600" b="1" i="1" dirty="0">
                <a:solidFill>
                  <a:srgbClr val="154F90"/>
                </a:solidFill>
                <a:latin typeface="Roboto" pitchFamily="34" charset="0"/>
                <a:ea typeface="Roboto" pitchFamily="34" charset="-122"/>
                <a:cs typeface="Roboto" pitchFamily="34" charset="-120"/>
              </a:rPr>
              <a:t>Questions?</a:t>
            </a:r>
            <a:endParaRPr lang="en-US" sz="3600" dirty="0"/>
          </a:p>
        </p:txBody>
      </p:sp>
      <p:sp>
        <p:nvSpPr>
          <p:cNvPr id="7" name="Text 4"/>
          <p:cNvSpPr/>
          <p:nvPr/>
        </p:nvSpPr>
        <p:spPr>
          <a:xfrm>
            <a:off x="288512" y="5016500"/>
            <a:ext cx="11583226" cy="299720"/>
          </a:xfrm>
          <a:prstGeom prst="rect">
            <a:avLst/>
          </a:prstGeom>
          <a:noFill/>
          <a:ln/>
        </p:spPr>
        <p:txBody>
          <a:bodyPr wrap="square" lIns="0" tIns="0" rIns="0" bIns="0" rtlCol="0" anchor="t">
            <a:normAutofit/>
          </a:bodyPr>
          <a:lstStyle/>
          <a:p>
            <a:pPr marL="0" indent="0" algn="ctr">
              <a:lnSpc>
                <a:spcPts val="2160"/>
              </a:lnSpc>
              <a:buNone/>
            </a:pPr>
            <a:r>
              <a:rPr lang="en-US" sz="1800" dirty="0">
                <a:solidFill>
                  <a:srgbClr val="595959"/>
                </a:solidFill>
                <a:latin typeface="Roboto" pitchFamily="34" charset="0"/>
                <a:ea typeface="Roboto" pitchFamily="34" charset="-122"/>
                <a:cs typeface="Roboto" pitchFamily="34" charset="-120"/>
              </a:rPr>
              <a:t>Paper: </a:t>
            </a:r>
            <a:r>
              <a:rPr lang="en-US" sz="1800" b="1" u="sng" dirty="0">
                <a:solidFill>
                  <a:srgbClr val="154F90"/>
                </a:solidFill>
                <a:latin typeface="Roboto" pitchFamily="34" charset="0"/>
                <a:ea typeface="Roboto" pitchFamily="34" charset="-122"/>
                <a:cs typeface="Roboto" pitchFamily="34" charset="-120"/>
                <a:hlinkClick r:id="rId4">
                  <a:extLst>
                    <a:ext uri="{A12FA001-AC4F-418D-AE19-62706E023703}">
                      <ahyp:hlinkClr xmlns:ahyp="http://schemas.microsoft.com/office/drawing/2018/hyperlinkcolor" val="tx"/>
                    </a:ext>
                  </a:extLst>
                </a:hlinkClick>
              </a:rPr>
              <a:t>doi.org/10.1145/3857307.3857309</a:t>
            </a:r>
            <a:endParaRPr lang="en-US" sz="1800" dirty="0"/>
          </a:p>
        </p:txBody>
      </p:sp>
      <p:sp>
        <p:nvSpPr>
          <p:cNvPr id="8" name="Text 5"/>
          <p:cNvSpPr/>
          <p:nvPr/>
        </p:nvSpPr>
        <p:spPr>
          <a:xfrm>
            <a:off x="2171700" y="6108700"/>
            <a:ext cx="7848600" cy="207010"/>
          </a:xfrm>
          <a:prstGeom prst="rect">
            <a:avLst/>
          </a:prstGeom>
          <a:noFill/>
          <a:ln/>
        </p:spPr>
        <p:txBody>
          <a:bodyPr wrap="square" lIns="0" tIns="0" rIns="0" bIns="0" rtlCol="0" anchor="t">
            <a:normAutofit/>
          </a:bodyPr>
          <a:lstStyle/>
          <a:p>
            <a:pPr marL="0" indent="0" algn="ctr">
              <a:lnSpc>
                <a:spcPts val="1430"/>
              </a:lnSpc>
              <a:buNone/>
            </a:pPr>
            <a:r>
              <a:rPr lang="en-US" sz="1100" i="1" dirty="0">
                <a:solidFill>
                  <a:srgbClr val="595959"/>
                </a:solidFill>
                <a:latin typeface="Roboto" pitchFamily="34" charset="0"/>
                <a:ea typeface="Roboto" pitchFamily="34" charset="-122"/>
                <a:cs typeface="Roboto" pitchFamily="34" charset="-120"/>
              </a:rPr>
              <a:t>Supported in part by NSF grants 2245344 and 2332406. Data collected via the Whisp Cloud service.</a:t>
            </a:r>
            <a:endParaRPr lang="en-US" sz="1100" dirty="0"/>
          </a:p>
        </p:txBody>
      </p:sp>
      <p:pic>
        <p:nvPicPr>
          <p:cNvPr id="9" name="Image 1"/>
          <p:cNvPicPr>
            <a:picLocks noChangeAspect="1"/>
          </p:cNvPicPr>
          <p:nvPr/>
        </p:nvPicPr>
        <p:blipFill>
          <a:blip r:embed="rId5"/>
          <a:srcRect l="-391" r="-391"/>
          <a:stretch/>
        </p:blipFill>
        <p:spPr>
          <a:xfrm>
            <a:off x="76200" y="6394450"/>
            <a:ext cx="349250" cy="336550"/>
          </a:xfrm>
          <a:prstGeom prst="rect">
            <a:avLst/>
          </a:prstGeom>
        </p:spPr>
      </p:pic>
      <p:sp>
        <p:nvSpPr>
          <p:cNvPr id="10" name="Text 6"/>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11" name="Text 7"/>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13</a:t>
            </a:r>
            <a:endParaRPr lang="en-US" sz="1200" dirty="0"/>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Trace Capture and Classification</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Two capture windows per input; one classifier pipeline for both.</a:t>
            </a:r>
            <a:endParaRPr lang="en-US" sz="1400" dirty="0"/>
          </a:p>
        </p:txBody>
      </p:sp>
      <p:sp>
        <p:nvSpPr>
          <p:cNvPr id="4" name="Shape 2"/>
          <p:cNvSpPr/>
          <p:nvPr/>
        </p:nvSpPr>
        <p:spPr>
          <a:xfrm>
            <a:off x="511175" y="1654175"/>
            <a:ext cx="5467350" cy="3790950"/>
          </a:xfrm>
          <a:prstGeom prst="roundRect">
            <a:avLst>
              <a:gd name="adj" fmla="val 1759"/>
            </a:avLst>
          </a:prstGeom>
          <a:solidFill>
            <a:srgbClr val="F2F2F2"/>
          </a:solidFill>
          <a:ln w="19050">
            <a:solidFill>
              <a:srgbClr val="154F90"/>
            </a:solidFill>
            <a:prstDash val="solid"/>
          </a:ln>
        </p:spPr>
        <p:txBody>
          <a:bodyPr/>
          <a:lstStyle/>
          <a:p>
            <a:endParaRPr lang="en-US"/>
          </a:p>
        </p:txBody>
      </p:sp>
      <p:sp>
        <p:nvSpPr>
          <p:cNvPr id="5" name="Text 3"/>
          <p:cNvSpPr/>
          <p:nvPr/>
        </p:nvSpPr>
        <p:spPr>
          <a:xfrm>
            <a:off x="730250" y="1873250"/>
            <a:ext cx="641350" cy="640080"/>
          </a:xfrm>
          <a:custGeom>
            <a:avLst/>
            <a:gdLst/>
            <a:ahLst/>
            <a:cxnLst/>
            <a:rect l="l" t="t" r="r" b="b"/>
            <a:pathLst>
              <a:path w="641350" h="640080">
                <a:moveTo>
                  <a:pt x="320040" y="0"/>
                </a:moveTo>
                <a:lnTo>
                  <a:pt x="321310" y="0"/>
                </a:lnTo>
                <a:arcTo wR="320040" hR="320040" stAng="16200000" swAng="5400000"/>
                <a:lnTo>
                  <a:pt x="641350" y="320040"/>
                </a:lnTo>
                <a:arcTo wR="320040" hR="320040" stAng="0" swAng="5400000"/>
                <a:lnTo>
                  <a:pt x="320040" y="640080"/>
                </a:lnTo>
                <a:arcTo wR="320040" hR="320040" stAng="5400000" swAng="5400000"/>
                <a:lnTo>
                  <a:pt x="0" y="320040"/>
                </a:lnTo>
                <a:arcTo wR="320040" hR="320040" stAng="10800000" swAng="5400000"/>
                <a:close/>
              </a:path>
            </a:pathLst>
          </a:custGeom>
          <a:solidFill>
            <a:srgbClr val="154F90"/>
          </a:solidFill>
          <a:ln/>
        </p:spPr>
        <p:txBody>
          <a:bodyPr wrap="square" lIns="0" tIns="0" rIns="0" bIns="0" rtlCol="0" anchor="t">
            <a:normAutofit/>
          </a:bodyPr>
          <a:lstStyle/>
          <a:p>
            <a:pPr marL="0" indent="0" algn="ctr">
              <a:lnSpc>
                <a:spcPts val="5040"/>
              </a:lnSpc>
              <a:buNone/>
            </a:pPr>
            <a:r>
              <a:rPr lang="en-US" sz="2800" b="1" dirty="0">
                <a:solidFill>
                  <a:srgbClr val="FFFFFF"/>
                </a:solidFill>
                <a:latin typeface="Roboto" pitchFamily="34" charset="0"/>
                <a:ea typeface="Roboto" pitchFamily="34" charset="-122"/>
                <a:cs typeface="Roboto" pitchFamily="34" charset="-120"/>
              </a:rPr>
              <a:t>1</a:t>
            </a:r>
            <a:endParaRPr lang="en-US" sz="2800" dirty="0"/>
          </a:p>
        </p:txBody>
      </p:sp>
      <p:sp>
        <p:nvSpPr>
          <p:cNvPr id="6" name="Text 4"/>
          <p:cNvSpPr/>
          <p:nvPr/>
        </p:nvSpPr>
        <p:spPr>
          <a:xfrm>
            <a:off x="1511300" y="2038350"/>
            <a:ext cx="44279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54F90"/>
                </a:solidFill>
                <a:latin typeface="Roboto" pitchFamily="34" charset="0"/>
                <a:ea typeface="Roboto" pitchFamily="34" charset="-122"/>
                <a:cs typeface="Roboto" pitchFamily="34" charset="-120"/>
              </a:rPr>
              <a:t>Capture windows</a:t>
            </a:r>
            <a:endParaRPr lang="en-US" sz="2000" dirty="0"/>
          </a:p>
        </p:txBody>
      </p:sp>
      <p:sp>
        <p:nvSpPr>
          <p:cNvPr id="7" name="Text 5"/>
          <p:cNvSpPr/>
          <p:nvPr/>
        </p:nvSpPr>
        <p:spPr>
          <a:xfrm>
            <a:off x="953770" y="2698750"/>
            <a:ext cx="5042852" cy="52705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b="1" dirty="0">
                <a:solidFill>
                  <a:srgbClr val="000000"/>
                </a:solidFill>
                <a:latin typeface="Roboto" pitchFamily="34" charset="0"/>
                <a:ea typeface="Roboto" pitchFamily="34" charset="-122"/>
                <a:cs typeface="Roboto" pitchFamily="34" charset="-120"/>
              </a:rPr>
              <a:t>CONV1:</a:t>
            </a:r>
            <a:r>
              <a:rPr lang="en-US" sz="1500" dirty="0">
                <a:solidFill>
                  <a:srgbClr val="000000"/>
                </a:solidFill>
                <a:latin typeface="Roboto" pitchFamily="34" charset="0"/>
                <a:ea typeface="Roboto" pitchFamily="34" charset="-122"/>
                <a:cs typeface="Roboto" pitchFamily="34" charset="-120"/>
              </a:rPr>
              <a:t> 131,000 samples, covering the first of 1,600 output positions plus ~8–9 more.</a:t>
            </a:r>
            <a:endParaRPr lang="en-US" sz="1500" dirty="0"/>
          </a:p>
        </p:txBody>
      </p:sp>
      <p:sp>
        <p:nvSpPr>
          <p:cNvPr id="8" name="Text 6"/>
          <p:cNvSpPr/>
          <p:nvPr/>
        </p:nvSpPr>
        <p:spPr>
          <a:xfrm>
            <a:off x="953770" y="3340100"/>
            <a:ext cx="5042852" cy="27940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b="1" dirty="0">
                <a:solidFill>
                  <a:srgbClr val="000000"/>
                </a:solidFill>
                <a:latin typeface="Roboto" pitchFamily="34" charset="0"/>
                <a:ea typeface="Roboto" pitchFamily="34" charset="-122"/>
                <a:cs typeface="Roboto" pitchFamily="34" charset="-120"/>
              </a:rPr>
              <a:t>FC3:</a:t>
            </a:r>
            <a:r>
              <a:rPr lang="en-US" sz="1500" dirty="0">
                <a:solidFill>
                  <a:srgbClr val="000000"/>
                </a:solidFill>
                <a:latin typeface="Roboto" pitchFamily="34" charset="0"/>
                <a:ea typeface="Roboto" pitchFamily="34" charset="-122"/>
                <a:cs typeface="Roboto" pitchFamily="34" charset="-120"/>
              </a:rPr>
              <a:t> 24,000 samples of the first output neuron, V(s).</a:t>
            </a:r>
            <a:endParaRPr lang="en-US" sz="1500" dirty="0"/>
          </a:p>
        </p:txBody>
      </p:sp>
      <p:sp>
        <p:nvSpPr>
          <p:cNvPr id="9" name="Text 7"/>
          <p:cNvSpPr/>
          <p:nvPr/>
        </p:nvSpPr>
        <p:spPr>
          <a:xfrm>
            <a:off x="953770" y="3733800"/>
            <a:ext cx="5042852" cy="52705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dirty="0">
                <a:solidFill>
                  <a:srgbClr val="000000"/>
                </a:solidFill>
                <a:latin typeface="Roboto" pitchFamily="34" charset="0"/>
                <a:ea typeface="Roboto" pitchFamily="34" charset="-122"/>
                <a:cs typeface="Roboto" pitchFamily="34" charset="-120"/>
              </a:rPr>
              <a:t>The FC3 window holds a full X neuron in 96.2% of captures, but only 52% of a DP neuron.</a:t>
            </a:r>
            <a:endParaRPr lang="en-US" sz="1500" dirty="0"/>
          </a:p>
        </p:txBody>
      </p:sp>
      <p:sp>
        <p:nvSpPr>
          <p:cNvPr id="10" name="Text 8"/>
          <p:cNvSpPr/>
          <p:nvPr/>
        </p:nvSpPr>
        <p:spPr>
          <a:xfrm>
            <a:off x="953770" y="4375150"/>
            <a:ext cx="5042852" cy="52705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dirty="0">
                <a:solidFill>
                  <a:srgbClr val="000000"/>
                </a:solidFill>
                <a:latin typeface="Roboto" pitchFamily="34" charset="0"/>
                <a:ea typeface="Roboto" pitchFamily="34" charset="-122"/>
                <a:cs typeface="Roboto" pitchFamily="34" charset="-120"/>
              </a:rPr>
              <a:t>Software floating point: ~905–919 samples per multiply-accumulate.</a:t>
            </a:r>
            <a:endParaRPr lang="en-US" sz="1500" dirty="0"/>
          </a:p>
        </p:txBody>
      </p:sp>
      <p:sp>
        <p:nvSpPr>
          <p:cNvPr id="11" name="Shape 9"/>
          <p:cNvSpPr/>
          <p:nvPr/>
        </p:nvSpPr>
        <p:spPr>
          <a:xfrm>
            <a:off x="6207125" y="1654175"/>
            <a:ext cx="5467350" cy="3790950"/>
          </a:xfrm>
          <a:prstGeom prst="roundRect">
            <a:avLst>
              <a:gd name="adj" fmla="val 1759"/>
            </a:avLst>
          </a:prstGeom>
          <a:solidFill>
            <a:srgbClr val="F2F2F2"/>
          </a:solidFill>
          <a:ln w="19050">
            <a:solidFill>
              <a:srgbClr val="154F90"/>
            </a:solidFill>
            <a:prstDash val="solid"/>
          </a:ln>
        </p:spPr>
        <p:txBody>
          <a:bodyPr/>
          <a:lstStyle/>
          <a:p>
            <a:endParaRPr lang="en-US"/>
          </a:p>
        </p:txBody>
      </p:sp>
      <p:sp>
        <p:nvSpPr>
          <p:cNvPr id="12" name="Text 10"/>
          <p:cNvSpPr/>
          <p:nvPr/>
        </p:nvSpPr>
        <p:spPr>
          <a:xfrm>
            <a:off x="6426200" y="1873250"/>
            <a:ext cx="641350" cy="640080"/>
          </a:xfrm>
          <a:custGeom>
            <a:avLst/>
            <a:gdLst/>
            <a:ahLst/>
            <a:cxnLst/>
            <a:rect l="l" t="t" r="r" b="b"/>
            <a:pathLst>
              <a:path w="641350" h="640080">
                <a:moveTo>
                  <a:pt x="320040" y="0"/>
                </a:moveTo>
                <a:lnTo>
                  <a:pt x="321310" y="0"/>
                </a:lnTo>
                <a:arcTo wR="320040" hR="320040" stAng="16200000" swAng="5400000"/>
                <a:lnTo>
                  <a:pt x="641350" y="320040"/>
                </a:lnTo>
                <a:arcTo wR="320040" hR="320040" stAng="0" swAng="5400000"/>
                <a:lnTo>
                  <a:pt x="320040" y="640080"/>
                </a:lnTo>
                <a:arcTo wR="320040" hR="320040" stAng="5400000" swAng="5400000"/>
                <a:lnTo>
                  <a:pt x="0" y="320040"/>
                </a:lnTo>
                <a:arcTo wR="320040" hR="320040" stAng="10800000" swAng="5400000"/>
                <a:close/>
              </a:path>
            </a:pathLst>
          </a:custGeom>
          <a:solidFill>
            <a:srgbClr val="154F90"/>
          </a:solidFill>
          <a:ln/>
        </p:spPr>
        <p:txBody>
          <a:bodyPr wrap="square" lIns="0" tIns="0" rIns="0" bIns="0" rtlCol="0" anchor="t">
            <a:normAutofit/>
          </a:bodyPr>
          <a:lstStyle/>
          <a:p>
            <a:pPr marL="0" indent="0" algn="ctr">
              <a:lnSpc>
                <a:spcPts val="5040"/>
              </a:lnSpc>
              <a:buNone/>
            </a:pPr>
            <a:r>
              <a:rPr lang="en-US" sz="2800" b="1" dirty="0">
                <a:solidFill>
                  <a:srgbClr val="FFFFFF"/>
                </a:solidFill>
                <a:latin typeface="Roboto" pitchFamily="34" charset="0"/>
                <a:ea typeface="Roboto" pitchFamily="34" charset="-122"/>
                <a:cs typeface="Roboto" pitchFamily="34" charset="-120"/>
              </a:rPr>
              <a:t>2</a:t>
            </a:r>
            <a:endParaRPr lang="en-US" sz="2800" dirty="0"/>
          </a:p>
        </p:txBody>
      </p:sp>
      <p:sp>
        <p:nvSpPr>
          <p:cNvPr id="13" name="Text 11"/>
          <p:cNvSpPr/>
          <p:nvPr/>
        </p:nvSpPr>
        <p:spPr>
          <a:xfrm>
            <a:off x="7207250" y="2038350"/>
            <a:ext cx="44279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54F90"/>
                </a:solidFill>
                <a:latin typeface="Roboto" pitchFamily="34" charset="0"/>
                <a:ea typeface="Roboto" pitchFamily="34" charset="-122"/>
                <a:cs typeface="Roboto" pitchFamily="34" charset="-120"/>
              </a:rPr>
              <a:t>Classifier</a:t>
            </a:r>
            <a:endParaRPr lang="en-US" sz="2000" dirty="0"/>
          </a:p>
        </p:txBody>
      </p:sp>
      <p:sp>
        <p:nvSpPr>
          <p:cNvPr id="14" name="Text 12"/>
          <p:cNvSpPr/>
          <p:nvPr/>
        </p:nvSpPr>
        <p:spPr>
          <a:xfrm>
            <a:off x="6649720" y="2698750"/>
            <a:ext cx="5042852" cy="52705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dirty="0">
                <a:solidFill>
                  <a:srgbClr val="000000"/>
                </a:solidFill>
                <a:latin typeface="Roboto" pitchFamily="34" charset="0"/>
                <a:ea typeface="Roboto" pitchFamily="34" charset="-122"/>
                <a:cs typeface="Roboto" pitchFamily="34" charset="-120"/>
              </a:rPr>
              <a:t>Average 100-sample blocks → </a:t>
            </a:r>
            <a:r>
              <a:rPr lang="en-US" sz="1500" b="1" dirty="0">
                <a:solidFill>
                  <a:srgbClr val="000000"/>
                </a:solidFill>
                <a:latin typeface="Roboto" pitchFamily="34" charset="0"/>
                <a:ea typeface="Roboto" pitchFamily="34" charset="-122"/>
                <a:cs typeface="Roboto" pitchFamily="34" charset="-120"/>
              </a:rPr>
              <a:t>1,310</a:t>
            </a:r>
            <a:r>
              <a:rPr lang="en-US" sz="1500" dirty="0">
                <a:solidFill>
                  <a:srgbClr val="000000"/>
                </a:solidFill>
                <a:latin typeface="Roboto" pitchFamily="34" charset="0"/>
                <a:ea typeface="Roboto" pitchFamily="34" charset="-122"/>
                <a:cs typeface="Roboto" pitchFamily="34" charset="-120"/>
              </a:rPr>
              <a:t> (CONV1) or </a:t>
            </a:r>
            <a:r>
              <a:rPr lang="en-US" sz="1500" b="1" dirty="0">
                <a:solidFill>
                  <a:srgbClr val="000000"/>
                </a:solidFill>
                <a:latin typeface="Roboto" pitchFamily="34" charset="0"/>
                <a:ea typeface="Roboto" pitchFamily="34" charset="-122"/>
                <a:cs typeface="Roboto" pitchFamily="34" charset="-120"/>
              </a:rPr>
              <a:t>240</a:t>
            </a:r>
            <a:r>
              <a:rPr lang="en-US" sz="1500" dirty="0">
                <a:solidFill>
                  <a:srgbClr val="000000"/>
                </a:solidFill>
                <a:latin typeface="Roboto" pitchFamily="34" charset="0"/>
                <a:ea typeface="Roboto" pitchFamily="34" charset="-122"/>
                <a:cs typeface="Roboto" pitchFamily="34" charset="-120"/>
              </a:rPr>
              <a:t> (FC3) features.</a:t>
            </a:r>
            <a:endParaRPr lang="en-US" sz="1500" dirty="0"/>
          </a:p>
        </p:txBody>
      </p:sp>
      <p:sp>
        <p:nvSpPr>
          <p:cNvPr id="15" name="Text 13"/>
          <p:cNvSpPr/>
          <p:nvPr/>
        </p:nvSpPr>
        <p:spPr>
          <a:xfrm>
            <a:off x="6649720" y="3340100"/>
            <a:ext cx="5042852" cy="52705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dirty="0">
                <a:solidFill>
                  <a:srgbClr val="000000"/>
                </a:solidFill>
                <a:latin typeface="Roboto" pitchFamily="34" charset="0"/>
                <a:ea typeface="Roboto" pitchFamily="34" charset="-122"/>
                <a:cs typeface="Roboto" pitchFamily="34" charset="-120"/>
              </a:rPr>
              <a:t>MLP, two ReLU hidden layers (100/50 units; 64/32 for X vs Z), Adam, early stopping.</a:t>
            </a:r>
            <a:endParaRPr lang="en-US" sz="1500" dirty="0"/>
          </a:p>
        </p:txBody>
      </p:sp>
      <p:sp>
        <p:nvSpPr>
          <p:cNvPr id="16" name="Text 14"/>
          <p:cNvSpPr/>
          <p:nvPr/>
        </p:nvSpPr>
        <p:spPr>
          <a:xfrm>
            <a:off x="6649720" y="3981450"/>
            <a:ext cx="5042852" cy="27940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dirty="0">
                <a:solidFill>
                  <a:srgbClr val="000000"/>
                </a:solidFill>
                <a:latin typeface="Roboto" pitchFamily="34" charset="0"/>
                <a:ea typeface="Roboto" pitchFamily="34" charset="-122"/>
                <a:cs typeface="Roboto" pitchFamily="34" charset="-120"/>
              </a:rPr>
              <a:t>Uses the whole window, with </a:t>
            </a:r>
            <a:r>
              <a:rPr lang="en-US" sz="1500" b="1" dirty="0">
                <a:solidFill>
                  <a:srgbClr val="000000"/>
                </a:solidFill>
                <a:latin typeface="Roboto" pitchFamily="34" charset="0"/>
                <a:ea typeface="Roboto" pitchFamily="34" charset="-122"/>
                <a:cs typeface="Roboto" pitchFamily="34" charset="-120"/>
              </a:rPr>
              <a:t>no points of interest</a:t>
            </a:r>
            <a:r>
              <a:rPr lang="en-US" sz="1500" dirty="0">
                <a:solidFill>
                  <a:srgbClr val="000000"/>
                </a:solidFill>
                <a:latin typeface="Roboto" pitchFamily="34" charset="0"/>
                <a:ea typeface="Roboto" pitchFamily="34" charset="-122"/>
                <a:cs typeface="Roboto" pitchFamily="34" charset="-120"/>
              </a:rPr>
              <a:t>.</a:t>
            </a:r>
            <a:endParaRPr lang="en-US" sz="1500" dirty="0"/>
          </a:p>
        </p:txBody>
      </p:sp>
      <p:sp>
        <p:nvSpPr>
          <p:cNvPr id="17" name="Text 15"/>
          <p:cNvSpPr/>
          <p:nvPr/>
        </p:nvSpPr>
        <p:spPr>
          <a:xfrm>
            <a:off x="6649720" y="4375150"/>
            <a:ext cx="5042852" cy="52705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dirty="0">
                <a:solidFill>
                  <a:srgbClr val="000000"/>
                </a:solidFill>
                <a:latin typeface="Roboto" pitchFamily="34" charset="0"/>
                <a:ea typeface="Roboto" pitchFamily="34" charset="-122"/>
                <a:cs typeface="Roboto" pitchFamily="34" charset="-120"/>
              </a:rPr>
              <a:t>3 capture sessions × 5 seeds = </a:t>
            </a:r>
            <a:r>
              <a:rPr lang="en-US" sz="1500" b="1" dirty="0">
                <a:solidFill>
                  <a:srgbClr val="000000"/>
                </a:solidFill>
                <a:latin typeface="Roboto" pitchFamily="34" charset="0"/>
                <a:ea typeface="Roboto" pitchFamily="34" charset="-122"/>
                <a:cs typeface="Roboto" pitchFamily="34" charset="-120"/>
              </a:rPr>
              <a:t>15 models</a:t>
            </a:r>
            <a:r>
              <a:rPr lang="en-US" sz="1500" dirty="0">
                <a:solidFill>
                  <a:srgbClr val="000000"/>
                </a:solidFill>
                <a:latin typeface="Roboto" pitchFamily="34" charset="0"/>
                <a:ea typeface="Roboto" pitchFamily="34" charset="-122"/>
                <a:cs typeface="Roboto" pitchFamily="34" charset="-120"/>
              </a:rPr>
              <a:t> per task and window.</a:t>
            </a:r>
            <a:endParaRPr lang="en-US" sz="1500" dirty="0"/>
          </a:p>
        </p:txBody>
      </p:sp>
      <p:pic>
        <p:nvPicPr>
          <p:cNvPr id="18" name="Image 0"/>
          <p:cNvPicPr>
            <a:picLocks noChangeAspect="1"/>
          </p:cNvPicPr>
          <p:nvPr/>
        </p:nvPicPr>
        <p:blipFill>
          <a:blip r:embed="rId3"/>
          <a:srcRect l="-391" r="-391"/>
          <a:stretch/>
        </p:blipFill>
        <p:spPr>
          <a:xfrm>
            <a:off x="76200" y="6394450"/>
            <a:ext cx="349250" cy="336550"/>
          </a:xfrm>
          <a:prstGeom prst="rect">
            <a:avLst/>
          </a:prstGeom>
        </p:spPr>
      </p:pic>
      <p:sp>
        <p:nvSpPr>
          <p:cNvPr id="19" name="Text 16"/>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0" name="Text 17"/>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Dataset and Classification Tasks</a:t>
            </a:r>
            <a:endParaRPr lang="en-US" sz="2800" dirty="0"/>
          </a:p>
        </p:txBody>
      </p:sp>
      <p:sp>
        <p:nvSpPr>
          <p:cNvPr id="3" name="Shape 1"/>
          <p:cNvSpPr/>
          <p:nvPr/>
        </p:nvSpPr>
        <p:spPr>
          <a:xfrm>
            <a:off x="6804025" y="1587500"/>
            <a:ext cx="0" cy="1456690"/>
          </a:xfrm>
          <a:prstGeom prst="line">
            <a:avLst/>
          </a:prstGeom>
          <a:noFill/>
          <a:ln w="6350">
            <a:solidFill>
              <a:srgbClr val="BFBFBF"/>
            </a:solidFill>
            <a:prstDash val="solid"/>
          </a:ln>
        </p:spPr>
        <p:txBody>
          <a:bodyPr/>
          <a:lstStyle/>
          <a:p>
            <a:endParaRPr lang="en-US"/>
          </a:p>
        </p:txBody>
      </p:sp>
      <p:sp>
        <p:nvSpPr>
          <p:cNvPr id="4" name="Shape 2"/>
          <p:cNvSpPr/>
          <p:nvPr/>
        </p:nvSpPr>
        <p:spPr>
          <a:xfrm>
            <a:off x="457200" y="3041015"/>
            <a:ext cx="6350000" cy="0"/>
          </a:xfrm>
          <a:prstGeom prst="line">
            <a:avLst/>
          </a:prstGeom>
          <a:noFill/>
          <a:ln w="6350">
            <a:solidFill>
              <a:srgbClr val="BFBFBF"/>
            </a:solidFill>
            <a:prstDash val="solid"/>
          </a:ln>
        </p:spPr>
        <p:txBody>
          <a:bodyPr/>
          <a:lstStyle/>
          <a:p>
            <a:endParaRPr lang="en-US"/>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69900" y="1600200"/>
          <a:ext cx="6330950" cy="1437640"/>
        </p:xfrm>
        <a:graphic>
          <a:graphicData uri="http://schemas.openxmlformats.org/drawingml/2006/table">
            <a:tbl>
              <a:tblPr/>
              <a:tblGrid>
                <a:gridCol w="2279142">
                  <a:extLst>
                    <a:ext uri="{9D8B030D-6E8A-4147-A177-3AD203B41FA5}">
                      <a16:colId xmlns:a16="http://schemas.microsoft.com/office/drawing/2014/main" val="20000"/>
                    </a:ext>
                  </a:extLst>
                </a:gridCol>
                <a:gridCol w="1012952">
                  <a:extLst>
                    <a:ext uri="{9D8B030D-6E8A-4147-A177-3AD203B41FA5}">
                      <a16:colId xmlns:a16="http://schemas.microsoft.com/office/drawing/2014/main" val="20001"/>
                    </a:ext>
                  </a:extLst>
                </a:gridCol>
                <a:gridCol w="1012952">
                  <a:extLst>
                    <a:ext uri="{9D8B030D-6E8A-4147-A177-3AD203B41FA5}">
                      <a16:colId xmlns:a16="http://schemas.microsoft.com/office/drawing/2014/main" val="20002"/>
                    </a:ext>
                  </a:extLst>
                </a:gridCol>
                <a:gridCol w="1012952">
                  <a:extLst>
                    <a:ext uri="{9D8B030D-6E8A-4147-A177-3AD203B41FA5}">
                      <a16:colId xmlns:a16="http://schemas.microsoft.com/office/drawing/2014/main" val="20003"/>
                    </a:ext>
                  </a:extLst>
                </a:gridCol>
                <a:gridCol w="1012952">
                  <a:extLst>
                    <a:ext uri="{9D8B030D-6E8A-4147-A177-3AD203B41FA5}">
                      <a16:colId xmlns:a16="http://schemas.microsoft.com/office/drawing/2014/main" val="20004"/>
                    </a:ext>
                  </a:extLst>
                </a:gridCol>
              </a:tblGrid>
              <a:tr h="359410">
                <a:tc>
                  <a:txBody>
                    <a:bodyPr/>
                    <a:lstStyle/>
                    <a:p>
                      <a:pPr marL="0" indent="0">
                        <a:lnSpc>
                          <a:spcPts val="1960"/>
                        </a:lnSpc>
                        <a:buNone/>
                      </a:pPr>
                      <a:r>
                        <a:rPr lang="en-US" sz="1400" b="1" dirty="0">
                          <a:solidFill>
                            <a:srgbClr val="FFFFFF"/>
                          </a:solidFill>
                          <a:latin typeface="Roboto" pitchFamily="34" charset="0"/>
                          <a:ea typeface="Roboto" pitchFamily="34" charset="-122"/>
                          <a:cs typeface="Roboto" pitchFamily="34" charset="-120"/>
                        </a:rPr>
                        <a:t>Task</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960"/>
                        </a:lnSpc>
                        <a:buNone/>
                      </a:pPr>
                      <a:r>
                        <a:rPr lang="en-US" sz="1400" b="1" dirty="0">
                          <a:solidFill>
                            <a:srgbClr val="FFFFFF"/>
                          </a:solidFill>
                          <a:latin typeface="Roboto" pitchFamily="34" charset="0"/>
                          <a:ea typeface="Roboto" pitchFamily="34" charset="-122"/>
                          <a:cs typeface="Roboto" pitchFamily="34" charset="-120"/>
                        </a:rPr>
                        <a:t>Inputs</a:t>
                      </a:r>
                      <a:endParaRPr lang="en-US" sz="1400" dirty="0">
                        <a:latin typeface="Roboto" charset="0"/>
                        <a:ea typeface="Roboto" charset="0"/>
                        <a:cs typeface="Roboto" charset="0"/>
                      </a:endParaRPr>
                    </a:p>
                  </a:txBody>
                  <a:tcPr marL="62230" marR="62230" marT="62230" marB="6223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960"/>
                        </a:lnSpc>
                        <a:buNone/>
                      </a:pPr>
                      <a:r>
                        <a:rPr lang="en-US" sz="1400" b="1" dirty="0">
                          <a:solidFill>
                            <a:srgbClr val="FFFFFF"/>
                          </a:solidFill>
                          <a:latin typeface="Roboto" pitchFamily="34" charset="0"/>
                          <a:ea typeface="Roboto" pitchFamily="34" charset="-122"/>
                          <a:cs typeface="Roboto" pitchFamily="34" charset="-120"/>
                        </a:rPr>
                        <a:t>Classes</a:t>
                      </a:r>
                      <a:endParaRPr lang="en-US" sz="1400" dirty="0">
                        <a:latin typeface="Roboto" charset="0"/>
                        <a:ea typeface="Roboto" charset="0"/>
                        <a:cs typeface="Roboto" charset="0"/>
                      </a:endParaRPr>
                    </a:p>
                  </a:txBody>
                  <a:tcPr marL="62230" marR="62230" marT="62230" marB="6223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960"/>
                        </a:lnSpc>
                        <a:buNone/>
                      </a:pPr>
                      <a:r>
                        <a:rPr lang="en-US" sz="1400" b="1" dirty="0">
                          <a:solidFill>
                            <a:srgbClr val="FFFFFF"/>
                          </a:solidFill>
                          <a:latin typeface="Roboto" pitchFamily="34" charset="0"/>
                          <a:ea typeface="Roboto" pitchFamily="34" charset="-122"/>
                          <a:cs typeface="Roboto" pitchFamily="34" charset="-120"/>
                        </a:rPr>
                        <a:t>Train</a:t>
                      </a:r>
                      <a:endParaRPr lang="en-US" sz="1400" dirty="0">
                        <a:latin typeface="Roboto" charset="0"/>
                        <a:ea typeface="Roboto" charset="0"/>
                        <a:cs typeface="Roboto" charset="0"/>
                      </a:endParaRPr>
                    </a:p>
                  </a:txBody>
                  <a:tcPr marL="62230" marR="62230" marT="62230" marB="6223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960"/>
                        </a:lnSpc>
                        <a:buNone/>
                      </a:pPr>
                      <a:r>
                        <a:rPr lang="en-US" sz="1400" b="1" dirty="0">
                          <a:solidFill>
                            <a:srgbClr val="FFFFFF"/>
                          </a:solidFill>
                          <a:latin typeface="Roboto" pitchFamily="34" charset="0"/>
                          <a:ea typeface="Roboto" pitchFamily="34" charset="-122"/>
                          <a:cs typeface="Roboto" pitchFamily="34" charset="-120"/>
                        </a:rPr>
                        <a:t>Test</a:t>
                      </a:r>
                      <a:endParaRPr lang="en-US" sz="1400" dirty="0">
                        <a:latin typeface="Roboto" charset="0"/>
                        <a:ea typeface="Roboto" charset="0"/>
                        <a:cs typeface="Roboto" charset="0"/>
                      </a:endParaRPr>
                    </a:p>
                  </a:txBody>
                  <a:tcPr marL="62230" marR="62230" marT="62230" marB="6223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extLst>
                  <a:ext uri="{0D108BD9-81ED-4DB2-BD59-A6C34878D82A}">
                    <a16:rowId xmlns:a16="http://schemas.microsoft.com/office/drawing/2014/main" val="10000"/>
                  </a:ext>
                </a:extLst>
              </a:tr>
              <a:tr h="359410">
                <a:tc>
                  <a:txBody>
                    <a:bodyPr/>
                    <a:lstStyle/>
                    <a:p>
                      <a:pPr marL="0" indent="0">
                        <a:lnSpc>
                          <a:spcPts val="1960"/>
                        </a:lnSpc>
                        <a:buNone/>
                      </a:pPr>
                      <a:r>
                        <a:rPr lang="en-US" sz="1400" dirty="0">
                          <a:solidFill>
                            <a:srgbClr val="000000"/>
                          </a:solidFill>
                          <a:latin typeface="Roboto" pitchFamily="34" charset="0"/>
                          <a:ea typeface="Roboto" pitchFamily="34" charset="-122"/>
                          <a:cs typeface="Roboto" pitchFamily="34" charset="-120"/>
                        </a:rPr>
                        <a:t>X qubit localization</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25</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25</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750</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250</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1"/>
                  </a:ext>
                </a:extLst>
              </a:tr>
              <a:tr h="359410">
                <a:tc>
                  <a:txBody>
                    <a:bodyPr/>
                    <a:lstStyle/>
                    <a:p>
                      <a:pPr marL="0" indent="0">
                        <a:lnSpc>
                          <a:spcPts val="1960"/>
                        </a:lnSpc>
                        <a:buNone/>
                      </a:pPr>
                      <a:r>
                        <a:rPr lang="en-US" sz="1400" dirty="0">
                          <a:solidFill>
                            <a:srgbClr val="000000"/>
                          </a:solidFill>
                          <a:latin typeface="Roboto" pitchFamily="34" charset="0"/>
                          <a:ea typeface="Roboto" pitchFamily="34" charset="-122"/>
                          <a:cs typeface="Roboto" pitchFamily="34" charset="-120"/>
                        </a:rPr>
                        <a:t>DP qubit localization</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50</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25</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1,500</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500</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2"/>
                  </a:ext>
                </a:extLst>
              </a:tr>
              <a:tr h="359410">
                <a:tc>
                  <a:txBody>
                    <a:bodyPr/>
                    <a:lstStyle/>
                    <a:p>
                      <a:pPr marL="0" indent="0">
                        <a:lnSpc>
                          <a:spcPts val="1960"/>
                        </a:lnSpc>
                        <a:buNone/>
                      </a:pPr>
                      <a:r>
                        <a:rPr lang="en-US" sz="1400" dirty="0">
                          <a:solidFill>
                            <a:srgbClr val="000000"/>
                          </a:solidFill>
                          <a:latin typeface="Roboto" pitchFamily="34" charset="0"/>
                          <a:ea typeface="Roboto" pitchFamily="34" charset="-122"/>
                          <a:cs typeface="Roboto" pitchFamily="34" charset="-120"/>
                        </a:rPr>
                        <a:t>DP Pauli X / Z</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50</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2</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1,500</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500</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 3"/>
          <p:cNvSpPr/>
          <p:nvPr/>
        </p:nvSpPr>
        <p:spPr>
          <a:xfrm>
            <a:off x="457200" y="3213100"/>
            <a:ext cx="6540500" cy="240030"/>
          </a:xfrm>
          <a:prstGeom prst="rect">
            <a:avLst/>
          </a:prstGeom>
          <a:noFill/>
          <a:ln/>
        </p:spPr>
        <p:txBody>
          <a:bodyPr wrap="square" lIns="0" tIns="0" rIns="0" bIns="0" rtlCol="0" anchor="t">
            <a:normAutofit/>
          </a:bodyPr>
          <a:lstStyle/>
          <a:p>
            <a:pPr marL="0" indent="0" algn="l">
              <a:lnSpc>
                <a:spcPts val="1690"/>
              </a:lnSpc>
              <a:buNone/>
            </a:pPr>
            <a:r>
              <a:rPr lang="en-US" sz="1300" i="1" dirty="0">
                <a:solidFill>
                  <a:srgbClr val="595959"/>
                </a:solidFill>
                <a:latin typeface="Roboto" pitchFamily="34" charset="0"/>
                <a:ea typeface="Roboto" pitchFamily="34" charset="-122"/>
                <a:cs typeface="Roboto" pitchFamily="34" charset="-120"/>
              </a:rPr>
              <a:t>Each input is captured 40 times, split by repeat index:</a:t>
            </a:r>
            <a:endParaRPr lang="en-US" sz="1300" dirty="0"/>
          </a:p>
        </p:txBody>
      </p:sp>
      <p:sp>
        <p:nvSpPr>
          <p:cNvPr id="7" name="Text 4"/>
          <p:cNvSpPr/>
          <p:nvPr/>
        </p:nvSpPr>
        <p:spPr>
          <a:xfrm>
            <a:off x="457200" y="3556000"/>
            <a:ext cx="4762500" cy="381000"/>
          </a:xfrm>
          <a:prstGeom prst="rect">
            <a:avLst/>
          </a:prstGeom>
          <a:solidFill>
            <a:srgbClr val="154F90"/>
          </a:solidFill>
          <a:ln/>
        </p:spPr>
        <p:txBody>
          <a:bodyPr wrap="square" lIns="0" tIns="0" rIns="0" bIns="0" rtlCol="0" anchor="t">
            <a:normAutofit/>
          </a:bodyPr>
          <a:lstStyle/>
          <a:p>
            <a:pPr marL="0" indent="0" algn="ctr">
              <a:lnSpc>
                <a:spcPts val="3003"/>
              </a:lnSpc>
              <a:buNone/>
            </a:pPr>
            <a:r>
              <a:rPr lang="en-US" sz="1300" b="1" dirty="0">
                <a:solidFill>
                  <a:srgbClr val="FFFFFF"/>
                </a:solidFill>
                <a:latin typeface="Roboto" pitchFamily="34" charset="0"/>
                <a:ea typeface="Roboto" pitchFamily="34" charset="-122"/>
                <a:cs typeface="Roboto" pitchFamily="34" charset="-120"/>
              </a:rPr>
              <a:t>Training: repeats 0–29 (75%)</a:t>
            </a:r>
            <a:endParaRPr lang="en-US" sz="1300" dirty="0"/>
          </a:p>
        </p:txBody>
      </p:sp>
      <p:sp>
        <p:nvSpPr>
          <p:cNvPr id="8" name="Text 5"/>
          <p:cNvSpPr/>
          <p:nvPr/>
        </p:nvSpPr>
        <p:spPr>
          <a:xfrm>
            <a:off x="5219700" y="3556000"/>
            <a:ext cx="1587500" cy="381000"/>
          </a:xfrm>
          <a:prstGeom prst="rect">
            <a:avLst/>
          </a:prstGeom>
          <a:solidFill>
            <a:srgbClr val="ED7D31"/>
          </a:solidFill>
          <a:ln/>
        </p:spPr>
        <p:txBody>
          <a:bodyPr wrap="square" lIns="0" tIns="0" rIns="0" bIns="0" rtlCol="0" anchor="t">
            <a:normAutofit/>
          </a:bodyPr>
          <a:lstStyle/>
          <a:p>
            <a:pPr marL="0" indent="0" algn="ctr">
              <a:lnSpc>
                <a:spcPts val="3003"/>
              </a:lnSpc>
              <a:buNone/>
            </a:pPr>
            <a:r>
              <a:rPr lang="en-US" sz="1300" b="1" dirty="0">
                <a:solidFill>
                  <a:srgbClr val="FFFFFF"/>
                </a:solidFill>
                <a:latin typeface="Roboto" pitchFamily="34" charset="0"/>
                <a:ea typeface="Roboto" pitchFamily="34" charset="-122"/>
                <a:cs typeface="Roboto" pitchFamily="34" charset="-120"/>
              </a:rPr>
              <a:t>Test: 30–39</a:t>
            </a:r>
            <a:endParaRPr lang="en-US" sz="1300" dirty="0"/>
          </a:p>
        </p:txBody>
      </p:sp>
      <p:sp>
        <p:nvSpPr>
          <p:cNvPr id="9" name="Text 6"/>
          <p:cNvSpPr/>
          <p:nvPr/>
        </p:nvSpPr>
        <p:spPr>
          <a:xfrm>
            <a:off x="457200" y="4089400"/>
            <a:ext cx="6540500" cy="45466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Roboto" pitchFamily="34" charset="0"/>
                <a:ea typeface="Roboto" pitchFamily="34" charset="-122"/>
                <a:cs typeface="Roboto" pitchFamily="34" charset="-120"/>
              </a:rPr>
              <a:t>Test captures come from the same inputs used in profiling, so the classifier has to recognize </a:t>
            </a:r>
            <a:r>
              <a:rPr lang="en-US" sz="1300" b="1" dirty="0">
                <a:solidFill>
                  <a:srgbClr val="000000"/>
                </a:solidFill>
                <a:latin typeface="Roboto" pitchFamily="34" charset="0"/>
                <a:ea typeface="Roboto" pitchFamily="34" charset="-122"/>
                <a:cs typeface="Roboto" pitchFamily="34" charset="-120"/>
              </a:rPr>
              <a:t>new captures</a:t>
            </a:r>
            <a:r>
              <a:rPr lang="en-US" sz="1300" dirty="0">
                <a:solidFill>
                  <a:srgbClr val="000000"/>
                </a:solidFill>
                <a:latin typeface="Roboto" pitchFamily="34" charset="0"/>
                <a:ea typeface="Roboto" pitchFamily="34" charset="-122"/>
                <a:cs typeface="Roboto" pitchFamily="34" charset="-120"/>
              </a:rPr>
              <a:t> of them.</a:t>
            </a:r>
            <a:endParaRPr lang="en-US" sz="1300" dirty="0"/>
          </a:p>
        </p:txBody>
      </p:sp>
      <p:sp>
        <p:nvSpPr>
          <p:cNvPr id="10" name="Shape 7"/>
          <p:cNvSpPr/>
          <p:nvPr/>
        </p:nvSpPr>
        <p:spPr>
          <a:xfrm>
            <a:off x="7118350" y="1593850"/>
            <a:ext cx="4610100" cy="2908300"/>
          </a:xfrm>
          <a:prstGeom prst="roundRect">
            <a:avLst>
              <a:gd name="adj" fmla="val 2402"/>
            </a:avLst>
          </a:prstGeom>
          <a:solidFill>
            <a:srgbClr val="F2F2F2"/>
          </a:solidFill>
          <a:ln w="12700">
            <a:solidFill>
              <a:srgbClr val="BFBFBF"/>
            </a:solidFill>
            <a:prstDash val="solid"/>
          </a:ln>
        </p:spPr>
        <p:txBody>
          <a:bodyPr/>
          <a:lstStyle/>
          <a:p>
            <a:endParaRPr lang="en-US"/>
          </a:p>
        </p:txBody>
      </p:sp>
      <p:sp>
        <p:nvSpPr>
          <p:cNvPr id="11" name="Text 8"/>
          <p:cNvSpPr/>
          <p:nvPr/>
        </p:nvSpPr>
        <p:spPr>
          <a:xfrm>
            <a:off x="7315200" y="1739900"/>
            <a:ext cx="4342892"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54F90"/>
                </a:solidFill>
                <a:latin typeface="Roboto" pitchFamily="34" charset="0"/>
                <a:ea typeface="Roboto" pitchFamily="34" charset="-122"/>
                <a:cs typeface="Roboto" pitchFamily="34" charset="-120"/>
              </a:rPr>
              <a:t>What one input is</a:t>
            </a:r>
            <a:endParaRPr lang="en-US" sz="1500" dirty="0"/>
          </a:p>
        </p:txBody>
      </p:sp>
      <p:sp>
        <p:nvSpPr>
          <p:cNvPr id="12" name="Text 9"/>
          <p:cNvSpPr/>
          <p:nvPr/>
        </p:nvSpPr>
        <p:spPr>
          <a:xfrm>
            <a:off x="7413244" y="2108200"/>
            <a:ext cx="4237228" cy="459423"/>
          </a:xfrm>
          <a:prstGeom prst="rect">
            <a:avLst/>
          </a:prstGeom>
          <a:noFill/>
          <a:ln/>
        </p:spPr>
        <p:txBody>
          <a:bodyPr wrap="square" lIns="0" tIns="0" rIns="0" bIns="0" rtlCol="0" anchor="t">
            <a:normAutofit/>
          </a:bodyPr>
          <a:lstStyle/>
          <a:p>
            <a:pPr marL="155956" indent="-155956" algn="l">
              <a:lnSpc>
                <a:spcPts val="1690"/>
              </a:lnSpc>
              <a:buSzPct val="100000"/>
              <a:buChar char="•"/>
            </a:pPr>
            <a:r>
              <a:rPr lang="en-US" sz="1300" dirty="0">
                <a:solidFill>
                  <a:srgbClr val="000000"/>
                </a:solidFill>
                <a:latin typeface="Roboto" pitchFamily="34" charset="0"/>
                <a:ea typeface="Roboto" pitchFamily="34" charset="-122"/>
                <a:cs typeface="Roboto" pitchFamily="34" charset="-120"/>
              </a:rPr>
              <a:t>A </a:t>
            </a:r>
            <a:r>
              <a:rPr lang="en-US" sz="1300" b="1" dirty="0">
                <a:solidFill>
                  <a:srgbClr val="000000"/>
                </a:solidFill>
                <a:latin typeface="Roboto" pitchFamily="34" charset="0"/>
                <a:ea typeface="Roboto" pitchFamily="34" charset="-122"/>
                <a:cs typeface="Roboto" pitchFamily="34" charset="-120"/>
              </a:rPr>
              <a:t>5 × 6 × 6</a:t>
            </a:r>
            <a:r>
              <a:rPr lang="en-US" sz="1300" dirty="0">
                <a:solidFill>
                  <a:srgbClr val="000000"/>
                </a:solidFill>
                <a:latin typeface="Roboto" pitchFamily="34" charset="0"/>
                <a:ea typeface="Roboto" pitchFamily="34" charset="-122"/>
                <a:cs typeface="Roboto" pitchFamily="34" charset="-120"/>
              </a:rPr>
              <a:t> binary syndrome volume: five 6 × 6 slices of stabilizer outcomes.</a:t>
            </a:r>
            <a:endParaRPr lang="en-US" sz="1300" dirty="0"/>
          </a:p>
        </p:txBody>
      </p:sp>
      <p:sp>
        <p:nvSpPr>
          <p:cNvPr id="13" name="Text 10"/>
          <p:cNvSpPr/>
          <p:nvPr/>
        </p:nvSpPr>
        <p:spPr>
          <a:xfrm>
            <a:off x="7413244" y="2681920"/>
            <a:ext cx="4237228" cy="459422"/>
          </a:xfrm>
          <a:prstGeom prst="rect">
            <a:avLst/>
          </a:prstGeom>
          <a:noFill/>
          <a:ln/>
        </p:spPr>
        <p:txBody>
          <a:bodyPr wrap="square" lIns="0" tIns="0" rIns="0" bIns="0" rtlCol="0" anchor="t">
            <a:normAutofit/>
          </a:bodyPr>
          <a:lstStyle/>
          <a:p>
            <a:pPr marL="155956" indent="-155956" algn="l">
              <a:lnSpc>
                <a:spcPts val="1690"/>
              </a:lnSpc>
              <a:buSzPct val="100000"/>
              <a:buChar char="•"/>
            </a:pPr>
            <a:r>
              <a:rPr lang="en-US" sz="1300" dirty="0">
                <a:solidFill>
                  <a:srgbClr val="000000"/>
                </a:solidFill>
                <a:latin typeface="Roboto" pitchFamily="34" charset="0"/>
                <a:ea typeface="Roboto" pitchFamily="34" charset="-122"/>
                <a:cs typeface="Roboto" pitchFamily="34" charset="-120"/>
              </a:rPr>
              <a:t>One distinct input per decoder action: </a:t>
            </a:r>
            <a:r>
              <a:rPr lang="en-US" sz="1300" b="1" dirty="0">
                <a:solidFill>
                  <a:srgbClr val="000000"/>
                </a:solidFill>
                <a:latin typeface="Roboto" pitchFamily="34" charset="0"/>
                <a:ea typeface="Roboto" pitchFamily="34" charset="-122"/>
                <a:cs typeface="Roboto" pitchFamily="34" charset="-120"/>
              </a:rPr>
              <a:t>26</a:t>
            </a:r>
            <a:r>
              <a:rPr lang="en-US" sz="1300" dirty="0">
                <a:solidFill>
                  <a:srgbClr val="000000"/>
                </a:solidFill>
                <a:latin typeface="Roboto" pitchFamily="34" charset="0"/>
                <a:ea typeface="Roboto" pitchFamily="34" charset="-122"/>
                <a:cs typeface="Roboto" pitchFamily="34" charset="-120"/>
              </a:rPr>
              <a:t> (X model) and </a:t>
            </a:r>
            <a:r>
              <a:rPr lang="en-US" sz="1300" b="1" dirty="0">
                <a:solidFill>
                  <a:srgbClr val="000000"/>
                </a:solidFill>
                <a:latin typeface="Roboto" pitchFamily="34" charset="0"/>
                <a:ea typeface="Roboto" pitchFamily="34" charset="-122"/>
                <a:cs typeface="Roboto" pitchFamily="34" charset="-120"/>
              </a:rPr>
              <a:t>51</a:t>
            </a:r>
            <a:r>
              <a:rPr lang="en-US" sz="1300" dirty="0">
                <a:solidFill>
                  <a:srgbClr val="000000"/>
                </a:solidFill>
                <a:latin typeface="Roboto" pitchFamily="34" charset="0"/>
                <a:ea typeface="Roboto" pitchFamily="34" charset="-122"/>
                <a:cs typeface="Roboto" pitchFamily="34" charset="-120"/>
              </a:rPr>
              <a:t> (DP model).</a:t>
            </a:r>
            <a:endParaRPr lang="en-US" sz="1300" dirty="0"/>
          </a:p>
        </p:txBody>
      </p:sp>
      <p:sp>
        <p:nvSpPr>
          <p:cNvPr id="14" name="Text 11"/>
          <p:cNvSpPr/>
          <p:nvPr/>
        </p:nvSpPr>
        <p:spPr>
          <a:xfrm>
            <a:off x="7413244" y="3255646"/>
            <a:ext cx="4237228" cy="459423"/>
          </a:xfrm>
          <a:prstGeom prst="rect">
            <a:avLst/>
          </a:prstGeom>
          <a:noFill/>
          <a:ln/>
        </p:spPr>
        <p:txBody>
          <a:bodyPr wrap="square" lIns="0" tIns="0" rIns="0" bIns="0" rtlCol="0" anchor="t">
            <a:normAutofit/>
          </a:bodyPr>
          <a:lstStyle/>
          <a:p>
            <a:pPr marL="155956" indent="-155956" algn="l">
              <a:lnSpc>
                <a:spcPts val="1690"/>
              </a:lnSpc>
              <a:buSzPct val="100000"/>
              <a:buChar char="•"/>
            </a:pPr>
            <a:r>
              <a:rPr lang="en-US" sz="1300" dirty="0">
                <a:solidFill>
                  <a:srgbClr val="000000"/>
                </a:solidFill>
                <a:latin typeface="Roboto" pitchFamily="34" charset="0"/>
                <a:ea typeface="Roboto" pitchFamily="34" charset="-122"/>
                <a:cs typeface="Roboto" pitchFamily="34" charset="-120"/>
              </a:rPr>
              <a:t>Dropping the terminal IDLE/STOP action (no qubit or Pauli type) leaves </a:t>
            </a:r>
            <a:r>
              <a:rPr lang="en-US" sz="1300" b="1" dirty="0">
                <a:solidFill>
                  <a:srgbClr val="000000"/>
                </a:solidFill>
                <a:latin typeface="Roboto" pitchFamily="34" charset="0"/>
                <a:ea typeface="Roboto" pitchFamily="34" charset="-122"/>
                <a:cs typeface="Roboto" pitchFamily="34" charset="-120"/>
              </a:rPr>
              <a:t>balanced classes</a:t>
            </a:r>
            <a:r>
              <a:rPr lang="en-US" sz="1300" dirty="0">
                <a:solidFill>
                  <a:srgbClr val="000000"/>
                </a:solidFill>
                <a:latin typeface="Roboto" pitchFamily="34" charset="0"/>
                <a:ea typeface="Roboto" pitchFamily="34" charset="-122"/>
                <a:cs typeface="Roboto" pitchFamily="34" charset="-120"/>
              </a:rPr>
              <a:t>.</a:t>
            </a:r>
            <a:endParaRPr lang="en-US" sz="1300" dirty="0"/>
          </a:p>
        </p:txBody>
      </p:sp>
      <p:sp>
        <p:nvSpPr>
          <p:cNvPr id="15" name="Text 12"/>
          <p:cNvSpPr/>
          <p:nvPr/>
        </p:nvSpPr>
        <p:spPr>
          <a:xfrm>
            <a:off x="7413244" y="3829366"/>
            <a:ext cx="4237228" cy="459422"/>
          </a:xfrm>
          <a:prstGeom prst="rect">
            <a:avLst/>
          </a:prstGeom>
          <a:noFill/>
          <a:ln/>
        </p:spPr>
        <p:txBody>
          <a:bodyPr wrap="square" lIns="0" tIns="0" rIns="0" bIns="0" rtlCol="0" anchor="t">
            <a:normAutofit/>
          </a:bodyPr>
          <a:lstStyle/>
          <a:p>
            <a:pPr marL="155956" indent="-155956" algn="l">
              <a:lnSpc>
                <a:spcPts val="1690"/>
              </a:lnSpc>
              <a:buSzPct val="100000"/>
              <a:buChar char="•"/>
            </a:pPr>
            <a:r>
              <a:rPr lang="en-US" sz="1300" dirty="0">
                <a:solidFill>
                  <a:srgbClr val="000000"/>
                </a:solidFill>
                <a:latin typeface="Roboto" pitchFamily="34" charset="0"/>
                <a:ea typeface="Roboto" pitchFamily="34" charset="-122"/>
                <a:cs typeface="Roboto" pitchFamily="34" charset="-120"/>
              </a:rPr>
              <a:t>DP: one X input and one Z input for each of the 25 qubits.</a:t>
            </a:r>
            <a:endParaRPr lang="en-US" sz="1300" dirty="0"/>
          </a:p>
        </p:txBody>
      </p:sp>
      <p:sp>
        <p:nvSpPr>
          <p:cNvPr id="16" name="Text 13"/>
          <p:cNvSpPr/>
          <p:nvPr/>
        </p:nvSpPr>
        <p:spPr>
          <a:xfrm>
            <a:off x="508000" y="5721350"/>
            <a:ext cx="11144250" cy="42164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marL="0" indent="0" algn="ctr">
              <a:lnSpc>
                <a:spcPts val="1820"/>
              </a:lnSpc>
              <a:buNone/>
            </a:pPr>
            <a:r>
              <a:rPr lang="en-US" sz="1400" b="1" i="1" dirty="0">
                <a:solidFill>
                  <a:srgbClr val="00346B"/>
                </a:solidFill>
                <a:latin typeface="Roboto" pitchFamily="34" charset="0"/>
                <a:ea typeface="Roboto" pitchFamily="34" charset="-122"/>
                <a:cs typeface="Roboto" pitchFamily="34" charset="-120"/>
              </a:rPr>
              <a:t>Scope:</a:t>
            </a:r>
            <a:r>
              <a:rPr lang="en-US" sz="1400" i="1" dirty="0">
                <a:solidFill>
                  <a:srgbClr val="000000"/>
                </a:solidFill>
                <a:latin typeface="Roboto" pitchFamily="34" charset="0"/>
                <a:ea typeface="Roboto" pitchFamily="34" charset="-122"/>
                <a:cs typeface="Roboto" pitchFamily="34" charset="-120"/>
              </a:rPr>
              <a:t> we </a:t>
            </a:r>
            <a:r>
              <a:rPr lang="en-US" sz="1400" b="1" i="1" dirty="0">
                <a:solidFill>
                  <a:srgbClr val="154F90"/>
                </a:solidFill>
                <a:latin typeface="Roboto" pitchFamily="34" charset="0"/>
                <a:ea typeface="Roboto" pitchFamily="34" charset="-122"/>
                <a:cs typeface="Roboto" pitchFamily="34" charset="-120"/>
              </a:rPr>
              <a:t>recognize new captures of profiled inputs</a:t>
            </a:r>
            <a:r>
              <a:rPr lang="en-US" sz="1400" i="1" dirty="0">
                <a:solidFill>
                  <a:srgbClr val="000000"/>
                </a:solidFill>
                <a:latin typeface="Roboto" pitchFamily="34" charset="0"/>
                <a:ea typeface="Roboto" pitchFamily="34" charset="-122"/>
                <a:cs typeface="Roboto" pitchFamily="34" charset="-120"/>
              </a:rPr>
              <a:t>, not arbitrary physical errors, since syndromes are degenerate.</a:t>
            </a:r>
            <a:endParaRPr lang="en-US" sz="1400" dirty="0"/>
          </a:p>
        </p:txBody>
      </p:sp>
      <p:pic>
        <p:nvPicPr>
          <p:cNvPr id="17" name="Image 0"/>
          <p:cNvPicPr>
            <a:picLocks noChangeAspect="1"/>
          </p:cNvPicPr>
          <p:nvPr/>
        </p:nvPicPr>
        <p:blipFill>
          <a:blip r:embed="rId3"/>
          <a:srcRect l="-391" r="-391"/>
          <a:stretch/>
        </p:blipFill>
        <p:spPr>
          <a:xfrm>
            <a:off x="76200" y="6394450"/>
            <a:ext cx="349250" cy="336550"/>
          </a:xfrm>
          <a:prstGeom prst="rect">
            <a:avLst/>
          </a:prstGeom>
        </p:spPr>
      </p:pic>
      <p:sp>
        <p:nvSpPr>
          <p:cNvPr id="18" name="Text 14"/>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19" name="Text 15"/>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Qubit Localization: Where the Classifier Errs</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Depolarizing model, one seed and one capture session (this run: 62.0% and 88.8%; means: 61.7% and 83.2%).</a:t>
            </a:r>
            <a:endParaRPr lang="en-US" sz="1400" dirty="0"/>
          </a:p>
        </p:txBody>
      </p:sp>
      <p:pic>
        <p:nvPicPr>
          <p:cNvPr id="4" name="Image 0" descr="Two confusion matrices of true versus predicted qubit (0 to 24). CONV1, first layer, 62.0%: clean diagonal for qubits 0 to 10, scattered confusion among qubits 15 to 24. FC3, last layer, 88.8%: close to diagonal."/>
          <p:cNvPicPr>
            <a:picLocks noChangeAspect="1"/>
          </p:cNvPicPr>
          <p:nvPr/>
        </p:nvPicPr>
        <p:blipFill>
          <a:blip r:embed="rId3"/>
          <a:srcRect t="-13" b="-13"/>
          <a:stretch/>
        </p:blipFill>
        <p:spPr>
          <a:xfrm>
            <a:off x="457200" y="1587500"/>
            <a:ext cx="7874000" cy="3854450"/>
          </a:xfrm>
          <a:prstGeom prst="rect">
            <a:avLst/>
          </a:prstGeom>
        </p:spPr>
      </p:pic>
      <p:sp>
        <p:nvSpPr>
          <p:cNvPr id="5" name="Shape 2"/>
          <p:cNvSpPr/>
          <p:nvPr/>
        </p:nvSpPr>
        <p:spPr>
          <a:xfrm>
            <a:off x="8578850" y="1670050"/>
            <a:ext cx="3149600" cy="1701800"/>
          </a:xfrm>
          <a:prstGeom prst="rect">
            <a:avLst/>
          </a:prstGeom>
          <a:solidFill>
            <a:srgbClr val="F2F2F2"/>
          </a:solidFill>
          <a:ln w="12700">
            <a:solidFill>
              <a:srgbClr val="BFBFBF"/>
            </a:solidFill>
            <a:prstDash val="solid"/>
          </a:ln>
        </p:spPr>
        <p:txBody>
          <a:bodyPr/>
          <a:lstStyle/>
          <a:p>
            <a:endParaRPr lang="en-US"/>
          </a:p>
        </p:txBody>
      </p:sp>
      <p:sp>
        <p:nvSpPr>
          <p:cNvPr id="6" name="Shape 3"/>
          <p:cNvSpPr/>
          <p:nvPr/>
        </p:nvSpPr>
        <p:spPr>
          <a:xfrm>
            <a:off x="8572500" y="1663700"/>
            <a:ext cx="127000" cy="1714500"/>
          </a:xfrm>
          <a:prstGeom prst="rect">
            <a:avLst/>
          </a:prstGeom>
          <a:solidFill>
            <a:srgbClr val="ED7D31"/>
          </a:solidFill>
          <a:ln/>
        </p:spPr>
        <p:txBody>
          <a:bodyPr/>
          <a:lstStyle/>
          <a:p>
            <a:endParaRPr lang="en-US"/>
          </a:p>
        </p:txBody>
      </p:sp>
      <p:sp>
        <p:nvSpPr>
          <p:cNvPr id="7" name="Text 4"/>
          <p:cNvSpPr/>
          <p:nvPr/>
        </p:nvSpPr>
        <p:spPr>
          <a:xfrm>
            <a:off x="8851900" y="1803400"/>
            <a:ext cx="2812415"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54F90"/>
                </a:solidFill>
                <a:latin typeface="Roboto" pitchFamily="34" charset="0"/>
                <a:ea typeface="Roboto" pitchFamily="34" charset="-122"/>
                <a:cs typeface="Roboto" pitchFamily="34" charset="-120"/>
              </a:rPr>
              <a:t>CONV1 (first layer)</a:t>
            </a:r>
            <a:endParaRPr lang="en-US" sz="1500" dirty="0"/>
          </a:p>
        </p:txBody>
      </p:sp>
      <p:sp>
        <p:nvSpPr>
          <p:cNvPr id="8" name="Text 5"/>
          <p:cNvSpPr/>
          <p:nvPr/>
        </p:nvSpPr>
        <p:spPr>
          <a:xfrm>
            <a:off x="8851900" y="2120900"/>
            <a:ext cx="2812415" cy="66929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Roboto" pitchFamily="34" charset="0"/>
                <a:ea typeface="Roboto" pitchFamily="34" charset="-122"/>
                <a:cs typeface="Roboto" pitchFamily="34" charset="-120"/>
              </a:rPr>
              <a:t>Qubits 0–10 are recognized almost perfectly; qubits 15–24 are confused with one another.</a:t>
            </a:r>
            <a:endParaRPr lang="en-US" sz="1300" dirty="0"/>
          </a:p>
        </p:txBody>
      </p:sp>
      <p:sp>
        <p:nvSpPr>
          <p:cNvPr id="9" name="Shape 6"/>
          <p:cNvSpPr/>
          <p:nvPr/>
        </p:nvSpPr>
        <p:spPr>
          <a:xfrm>
            <a:off x="8578850" y="3575050"/>
            <a:ext cx="3149600" cy="1257300"/>
          </a:xfrm>
          <a:prstGeom prst="rect">
            <a:avLst/>
          </a:prstGeom>
          <a:solidFill>
            <a:srgbClr val="F2F2F2"/>
          </a:solidFill>
          <a:ln w="12700">
            <a:solidFill>
              <a:srgbClr val="BFBFBF"/>
            </a:solidFill>
            <a:prstDash val="solid"/>
          </a:ln>
        </p:spPr>
        <p:txBody>
          <a:bodyPr/>
          <a:lstStyle/>
          <a:p>
            <a:endParaRPr lang="en-US"/>
          </a:p>
        </p:txBody>
      </p:sp>
      <p:sp>
        <p:nvSpPr>
          <p:cNvPr id="10" name="Shape 7"/>
          <p:cNvSpPr/>
          <p:nvPr/>
        </p:nvSpPr>
        <p:spPr>
          <a:xfrm>
            <a:off x="8572500" y="3568700"/>
            <a:ext cx="127000" cy="1270000"/>
          </a:xfrm>
          <a:prstGeom prst="rect">
            <a:avLst/>
          </a:prstGeom>
          <a:solidFill>
            <a:srgbClr val="154F90"/>
          </a:solidFill>
          <a:ln/>
        </p:spPr>
        <p:txBody>
          <a:bodyPr/>
          <a:lstStyle/>
          <a:p>
            <a:endParaRPr lang="en-US"/>
          </a:p>
        </p:txBody>
      </p:sp>
      <p:sp>
        <p:nvSpPr>
          <p:cNvPr id="11" name="Text 8"/>
          <p:cNvSpPr/>
          <p:nvPr/>
        </p:nvSpPr>
        <p:spPr>
          <a:xfrm>
            <a:off x="8851900" y="3708400"/>
            <a:ext cx="2812415"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54F90"/>
                </a:solidFill>
                <a:latin typeface="Roboto" pitchFamily="34" charset="0"/>
                <a:ea typeface="Roboto" pitchFamily="34" charset="-122"/>
                <a:cs typeface="Roboto" pitchFamily="34" charset="-120"/>
              </a:rPr>
              <a:t>FC3 (last layer)</a:t>
            </a:r>
            <a:endParaRPr lang="en-US" sz="1500" dirty="0"/>
          </a:p>
        </p:txBody>
      </p:sp>
      <p:sp>
        <p:nvSpPr>
          <p:cNvPr id="12" name="Text 9"/>
          <p:cNvSpPr/>
          <p:nvPr/>
        </p:nvSpPr>
        <p:spPr>
          <a:xfrm>
            <a:off x="8851900" y="4025900"/>
            <a:ext cx="2812415" cy="45466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Roboto" pitchFamily="34" charset="0"/>
                <a:ea typeface="Roboto" pitchFamily="34" charset="-122"/>
                <a:cs typeface="Roboto" pitchFamily="34" charset="-120"/>
              </a:rPr>
              <a:t>Close to diagonal across all 25 qubits.</a:t>
            </a:r>
            <a:endParaRPr lang="en-US" sz="1300" dirty="0"/>
          </a:p>
        </p:txBody>
      </p:sp>
      <p:sp>
        <p:nvSpPr>
          <p:cNvPr id="13" name="Text 10"/>
          <p:cNvSpPr/>
          <p:nvPr/>
        </p:nvSpPr>
        <p:spPr>
          <a:xfrm>
            <a:off x="8572500" y="5016500"/>
            <a:ext cx="3257169" cy="454660"/>
          </a:xfrm>
          <a:prstGeom prst="rect">
            <a:avLst/>
          </a:prstGeom>
          <a:noFill/>
          <a:ln/>
        </p:spPr>
        <p:txBody>
          <a:bodyPr wrap="square" lIns="0" tIns="0" rIns="0" bIns="0" rtlCol="0" anchor="t">
            <a:normAutofit/>
          </a:bodyPr>
          <a:lstStyle/>
          <a:p>
            <a:pPr marL="0" indent="0" algn="l">
              <a:lnSpc>
                <a:spcPts val="1690"/>
              </a:lnSpc>
              <a:buNone/>
            </a:pPr>
            <a:r>
              <a:rPr lang="en-US" sz="1300" i="1" dirty="0">
                <a:solidFill>
                  <a:srgbClr val="595959"/>
                </a:solidFill>
                <a:latin typeface="Roboto" pitchFamily="34" charset="0"/>
                <a:ea typeface="Roboto" pitchFamily="34" charset="-122"/>
                <a:cs typeface="Roboto" pitchFamily="34" charset="-120"/>
              </a:rPr>
              <a:t>Why some qubits separate better is still an open question.</a:t>
            </a:r>
            <a:endParaRPr lang="en-US" sz="1300" dirty="0"/>
          </a:p>
        </p:txBody>
      </p:sp>
      <p:pic>
        <p:nvPicPr>
          <p:cNvPr id="14" name="Image 1"/>
          <p:cNvPicPr>
            <a:picLocks noChangeAspect="1"/>
          </p:cNvPicPr>
          <p:nvPr/>
        </p:nvPicPr>
        <p:blipFill>
          <a:blip r:embed="rId4"/>
          <a:srcRect l="-391" r="-391"/>
          <a:stretch/>
        </p:blipFill>
        <p:spPr>
          <a:xfrm>
            <a:off x="76200" y="6394450"/>
            <a:ext cx="349250" cy="336550"/>
          </a:xfrm>
          <a:prstGeom prst="rect">
            <a:avLst/>
          </a:prstGeom>
        </p:spPr>
      </p:pic>
      <p:sp>
        <p:nvSpPr>
          <p:cNvPr id="15" name="Text 11"/>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16" name="Text 12"/>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Backup: Accuracy and Variability</a:t>
            </a:r>
            <a:endParaRPr lang="en-US" sz="2800" dirty="0"/>
          </a:p>
        </p:txBody>
      </p:sp>
      <p:sp>
        <p:nvSpPr>
          <p:cNvPr id="3" name="Shape 1"/>
          <p:cNvSpPr/>
          <p:nvPr/>
        </p:nvSpPr>
        <p:spPr>
          <a:xfrm>
            <a:off x="11731625" y="1524000"/>
            <a:ext cx="0" cy="2534920"/>
          </a:xfrm>
          <a:prstGeom prst="line">
            <a:avLst/>
          </a:prstGeom>
          <a:noFill/>
          <a:ln w="6350">
            <a:solidFill>
              <a:srgbClr val="BFBFBF"/>
            </a:solidFill>
            <a:prstDash val="solid"/>
          </a:ln>
        </p:spPr>
        <p:txBody>
          <a:bodyPr/>
          <a:lstStyle/>
          <a:p>
            <a:endParaRPr lang="en-US"/>
          </a:p>
        </p:txBody>
      </p:sp>
      <p:sp>
        <p:nvSpPr>
          <p:cNvPr id="4" name="Shape 2"/>
          <p:cNvSpPr/>
          <p:nvPr/>
        </p:nvSpPr>
        <p:spPr>
          <a:xfrm>
            <a:off x="457200" y="4055745"/>
            <a:ext cx="11277600" cy="0"/>
          </a:xfrm>
          <a:prstGeom prst="line">
            <a:avLst/>
          </a:prstGeom>
          <a:noFill/>
          <a:ln w="6350">
            <a:solidFill>
              <a:srgbClr val="BFBFBF"/>
            </a:solidFill>
            <a:prstDash val="solid"/>
          </a:ln>
        </p:spPr>
        <p:txBody>
          <a:bodyPr/>
          <a:lstStyle/>
          <a:p>
            <a:endParaRPr lang="en-US"/>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69900" y="1536700"/>
          <a:ext cx="11258550" cy="2515870"/>
        </p:xfrm>
        <a:graphic>
          <a:graphicData uri="http://schemas.openxmlformats.org/drawingml/2006/table">
            <a:tbl>
              <a:tblPr/>
              <a:tblGrid>
                <a:gridCol w="4053078">
                  <a:extLst>
                    <a:ext uri="{9D8B030D-6E8A-4147-A177-3AD203B41FA5}">
                      <a16:colId xmlns:a16="http://schemas.microsoft.com/office/drawing/2014/main" val="20000"/>
                    </a:ext>
                  </a:extLst>
                </a:gridCol>
                <a:gridCol w="1801368">
                  <a:extLst>
                    <a:ext uri="{9D8B030D-6E8A-4147-A177-3AD203B41FA5}">
                      <a16:colId xmlns:a16="http://schemas.microsoft.com/office/drawing/2014/main" val="20001"/>
                    </a:ext>
                  </a:extLst>
                </a:gridCol>
                <a:gridCol w="1801368">
                  <a:extLst>
                    <a:ext uri="{9D8B030D-6E8A-4147-A177-3AD203B41FA5}">
                      <a16:colId xmlns:a16="http://schemas.microsoft.com/office/drawing/2014/main" val="20002"/>
                    </a:ext>
                  </a:extLst>
                </a:gridCol>
                <a:gridCol w="1801368">
                  <a:extLst>
                    <a:ext uri="{9D8B030D-6E8A-4147-A177-3AD203B41FA5}">
                      <a16:colId xmlns:a16="http://schemas.microsoft.com/office/drawing/2014/main" val="20003"/>
                    </a:ext>
                  </a:extLst>
                </a:gridCol>
                <a:gridCol w="1801368">
                  <a:extLst>
                    <a:ext uri="{9D8B030D-6E8A-4147-A177-3AD203B41FA5}">
                      <a16:colId xmlns:a16="http://schemas.microsoft.com/office/drawing/2014/main" val="20004"/>
                    </a:ext>
                  </a:extLst>
                </a:gridCol>
              </a:tblGrid>
              <a:tr h="359410">
                <a:tc>
                  <a:txBody>
                    <a:bodyPr/>
                    <a:lstStyle/>
                    <a:p>
                      <a:pPr marL="0" indent="0">
                        <a:lnSpc>
                          <a:spcPts val="1960"/>
                        </a:lnSpc>
                        <a:buNone/>
                      </a:pPr>
                      <a:r>
                        <a:rPr lang="en-US" sz="1400" b="1" dirty="0">
                          <a:solidFill>
                            <a:srgbClr val="FFFFFF"/>
                          </a:solidFill>
                          <a:latin typeface="Roboto" pitchFamily="34" charset="0"/>
                          <a:ea typeface="Roboto" pitchFamily="34" charset="-122"/>
                          <a:cs typeface="Roboto" pitchFamily="34" charset="-120"/>
                        </a:rPr>
                        <a:t>Task</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960"/>
                        </a:lnSpc>
                        <a:buNone/>
                      </a:pPr>
                      <a:r>
                        <a:rPr lang="en-US" sz="1400" b="1" dirty="0">
                          <a:solidFill>
                            <a:srgbClr val="FFFFFF"/>
                          </a:solidFill>
                          <a:latin typeface="Roboto" pitchFamily="34" charset="0"/>
                          <a:ea typeface="Roboto" pitchFamily="34" charset="-122"/>
                          <a:cs typeface="Roboto" pitchFamily="34" charset="-120"/>
                        </a:rPr>
                        <a:t>Window</a:t>
                      </a:r>
                      <a:endParaRPr lang="en-US" sz="1400" dirty="0">
                        <a:latin typeface="Roboto" charset="0"/>
                        <a:ea typeface="Roboto" charset="0"/>
                        <a:cs typeface="Roboto" charset="0"/>
                      </a:endParaRPr>
                    </a:p>
                  </a:txBody>
                  <a:tcPr marL="62230" marR="62230" marT="62230" marB="6223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960"/>
                        </a:lnSpc>
                        <a:buNone/>
                      </a:pPr>
                      <a:r>
                        <a:rPr lang="en-US" sz="1400" b="1" dirty="0">
                          <a:solidFill>
                            <a:srgbClr val="FFFFFF"/>
                          </a:solidFill>
                          <a:latin typeface="Roboto" pitchFamily="34" charset="0"/>
                          <a:ea typeface="Roboto" pitchFamily="34" charset="-122"/>
                          <a:cs typeface="Roboto" pitchFamily="34" charset="-120"/>
                        </a:rPr>
                        <a:t>Accuracy</a:t>
                      </a:r>
                      <a:endParaRPr lang="en-US" sz="1400" dirty="0">
                        <a:latin typeface="Roboto" charset="0"/>
                        <a:ea typeface="Roboto" charset="0"/>
                        <a:cs typeface="Roboto" charset="0"/>
                      </a:endParaRPr>
                    </a:p>
                  </a:txBody>
                  <a:tcPr marL="62230" marR="62230" marT="62230" marB="6223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960"/>
                        </a:lnSpc>
                        <a:buNone/>
                      </a:pPr>
                      <a:r>
                        <a:rPr lang="en-US" sz="1400" b="1" dirty="0">
                          <a:solidFill>
                            <a:srgbClr val="FFFFFF"/>
                          </a:solidFill>
                          <a:latin typeface="Roboto" pitchFamily="34" charset="0"/>
                          <a:ea typeface="Roboto" pitchFamily="34" charset="-122"/>
                          <a:cs typeface="Roboto" pitchFamily="34" charset="-120"/>
                        </a:rPr>
                        <a:t>Session std</a:t>
                      </a:r>
                      <a:endParaRPr lang="en-US" sz="1400" dirty="0">
                        <a:latin typeface="Roboto" charset="0"/>
                        <a:ea typeface="Roboto" charset="0"/>
                        <a:cs typeface="Roboto" charset="0"/>
                      </a:endParaRPr>
                    </a:p>
                  </a:txBody>
                  <a:tcPr marL="62230" marR="62230" marT="62230" marB="6223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960"/>
                        </a:lnSpc>
                        <a:buNone/>
                      </a:pPr>
                      <a:r>
                        <a:rPr lang="en-US" sz="1400" b="1" dirty="0">
                          <a:solidFill>
                            <a:srgbClr val="FFFFFF"/>
                          </a:solidFill>
                          <a:latin typeface="Roboto" pitchFamily="34" charset="0"/>
                          <a:ea typeface="Roboto" pitchFamily="34" charset="-122"/>
                          <a:cs typeface="Roboto" pitchFamily="34" charset="-120"/>
                        </a:rPr>
                        <a:t>Seed std</a:t>
                      </a:r>
                      <a:endParaRPr lang="en-US" sz="1400" dirty="0">
                        <a:latin typeface="Roboto" charset="0"/>
                        <a:ea typeface="Roboto" charset="0"/>
                        <a:cs typeface="Roboto" charset="0"/>
                      </a:endParaRPr>
                    </a:p>
                  </a:txBody>
                  <a:tcPr marL="62230" marR="62230" marT="62230" marB="6223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extLst>
                  <a:ext uri="{0D108BD9-81ED-4DB2-BD59-A6C34878D82A}">
                    <a16:rowId xmlns:a16="http://schemas.microsoft.com/office/drawing/2014/main" val="10000"/>
                  </a:ext>
                </a:extLst>
              </a:tr>
              <a:tr h="359410">
                <a:tc>
                  <a:txBody>
                    <a:bodyPr/>
                    <a:lstStyle/>
                    <a:p>
                      <a:pPr marL="0" indent="0">
                        <a:lnSpc>
                          <a:spcPts val="1960"/>
                        </a:lnSpc>
                        <a:buNone/>
                      </a:pPr>
                      <a:r>
                        <a:rPr lang="en-US" sz="1400" dirty="0">
                          <a:solidFill>
                            <a:srgbClr val="000000"/>
                          </a:solidFill>
                          <a:latin typeface="Roboto" pitchFamily="34" charset="0"/>
                          <a:ea typeface="Roboto" pitchFamily="34" charset="-122"/>
                          <a:cs typeface="Roboto" pitchFamily="34" charset="-120"/>
                        </a:rPr>
                        <a:t>Qubit localization, X (25 classes)</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CONV1</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51.2%</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1.6 pts</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1.1 pts</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1"/>
                  </a:ext>
                </a:extLst>
              </a:tr>
              <a:tr h="359410">
                <a:tc>
                  <a:txBody>
                    <a:bodyPr/>
                    <a:lstStyle/>
                    <a:p>
                      <a:pPr marL="0" indent="0">
                        <a:lnSpc>
                          <a:spcPts val="1960"/>
                        </a:lnSpc>
                        <a:buNone/>
                      </a:pP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FC3</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154F90"/>
                          </a:solidFill>
                          <a:latin typeface="Roboto" pitchFamily="34" charset="0"/>
                          <a:ea typeface="Roboto" pitchFamily="34" charset="-122"/>
                          <a:cs typeface="Roboto" pitchFamily="34" charset="-120"/>
                        </a:rPr>
                        <a:t>63.3%</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2.0 pts</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3.2 pts</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2"/>
                  </a:ext>
                </a:extLst>
              </a:tr>
              <a:tr h="359410">
                <a:tc>
                  <a:txBody>
                    <a:bodyPr/>
                    <a:lstStyle/>
                    <a:p>
                      <a:pPr marL="0" indent="0">
                        <a:lnSpc>
                          <a:spcPts val="1960"/>
                        </a:lnSpc>
                        <a:buNone/>
                      </a:pPr>
                      <a:r>
                        <a:rPr lang="en-US" sz="1400" dirty="0">
                          <a:solidFill>
                            <a:srgbClr val="000000"/>
                          </a:solidFill>
                          <a:latin typeface="Roboto" pitchFamily="34" charset="0"/>
                          <a:ea typeface="Roboto" pitchFamily="34" charset="-122"/>
                          <a:cs typeface="Roboto" pitchFamily="34" charset="-120"/>
                        </a:rPr>
                        <a:t>Qubit localization, DP (25 classes)</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CONV1</a:t>
                      </a:r>
                      <a:endParaRPr lang="en-US" sz="1400" dirty="0">
                        <a:latin typeface="Roboto" charset="0"/>
                        <a:ea typeface="Roboto" charset="0"/>
                        <a:cs typeface="Roboto" charset="0"/>
                      </a:endParaRPr>
                    </a:p>
                  </a:txBody>
                  <a:tcPr marL="62230" marR="62230" marT="62230" marB="6223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61.7%</a:t>
                      </a:r>
                      <a:endParaRPr lang="en-US" sz="1400" dirty="0">
                        <a:latin typeface="Roboto" charset="0"/>
                        <a:ea typeface="Roboto" charset="0"/>
                        <a:cs typeface="Roboto" charset="0"/>
                      </a:endParaRPr>
                    </a:p>
                  </a:txBody>
                  <a:tcPr marL="62230" marR="62230" marT="62230" marB="6223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0.8 pts</a:t>
                      </a:r>
                      <a:endParaRPr lang="en-US" sz="1400" dirty="0">
                        <a:latin typeface="Roboto" charset="0"/>
                        <a:ea typeface="Roboto" charset="0"/>
                        <a:cs typeface="Roboto" charset="0"/>
                      </a:endParaRPr>
                    </a:p>
                  </a:txBody>
                  <a:tcPr marL="62230" marR="62230" marT="62230" marB="6223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0.8 pts</a:t>
                      </a:r>
                      <a:endParaRPr lang="en-US" sz="1400" dirty="0">
                        <a:latin typeface="Roboto" charset="0"/>
                        <a:ea typeface="Roboto" charset="0"/>
                        <a:cs typeface="Roboto" charset="0"/>
                      </a:endParaRPr>
                    </a:p>
                  </a:txBody>
                  <a:tcPr marL="62230" marR="62230" marT="62230" marB="6223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extLst>
                  <a:ext uri="{0D108BD9-81ED-4DB2-BD59-A6C34878D82A}">
                    <a16:rowId xmlns:a16="http://schemas.microsoft.com/office/drawing/2014/main" val="10003"/>
                  </a:ext>
                </a:extLst>
              </a:tr>
              <a:tr h="359410">
                <a:tc>
                  <a:txBody>
                    <a:bodyPr/>
                    <a:lstStyle/>
                    <a:p>
                      <a:pPr marL="0" indent="0">
                        <a:lnSpc>
                          <a:spcPts val="1960"/>
                        </a:lnSpc>
                        <a:buNone/>
                      </a:pP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FC3</a:t>
                      </a:r>
                      <a:endParaRPr lang="en-US" sz="1400" dirty="0">
                        <a:latin typeface="Roboto" charset="0"/>
                        <a:ea typeface="Roboto" charset="0"/>
                        <a:cs typeface="Roboto" charset="0"/>
                      </a:endParaRPr>
                    </a:p>
                  </a:txBody>
                  <a:tcPr marL="62230" marR="62230" marT="62230" marB="6223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960"/>
                        </a:lnSpc>
                        <a:buNone/>
                      </a:pPr>
                      <a:r>
                        <a:rPr lang="en-US" sz="1400" dirty="0">
                          <a:solidFill>
                            <a:srgbClr val="154F90"/>
                          </a:solidFill>
                          <a:latin typeface="Roboto" pitchFamily="34" charset="0"/>
                          <a:ea typeface="Roboto" pitchFamily="34" charset="-122"/>
                          <a:cs typeface="Roboto" pitchFamily="34" charset="-120"/>
                        </a:rPr>
                        <a:t>83.2%</a:t>
                      </a:r>
                      <a:endParaRPr lang="en-US" sz="1400" dirty="0">
                        <a:latin typeface="Roboto" charset="0"/>
                        <a:ea typeface="Roboto" charset="0"/>
                        <a:cs typeface="Roboto" charset="0"/>
                      </a:endParaRPr>
                    </a:p>
                  </a:txBody>
                  <a:tcPr marL="62230" marR="62230" marT="62230" marB="6223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2.6 pts</a:t>
                      </a:r>
                      <a:endParaRPr lang="en-US" sz="1400" dirty="0">
                        <a:latin typeface="Roboto" charset="0"/>
                        <a:ea typeface="Roboto" charset="0"/>
                        <a:cs typeface="Roboto" charset="0"/>
                      </a:endParaRPr>
                    </a:p>
                  </a:txBody>
                  <a:tcPr marL="62230" marR="62230" marT="62230" marB="6223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1.9 pts</a:t>
                      </a:r>
                      <a:endParaRPr lang="en-US" sz="1400" dirty="0">
                        <a:latin typeface="Roboto" charset="0"/>
                        <a:ea typeface="Roboto" charset="0"/>
                        <a:cs typeface="Roboto" charset="0"/>
                      </a:endParaRPr>
                    </a:p>
                  </a:txBody>
                  <a:tcPr marL="62230" marR="62230" marT="62230" marB="6223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359410">
                <a:tc>
                  <a:txBody>
                    <a:bodyPr/>
                    <a:lstStyle/>
                    <a:p>
                      <a:pPr marL="0" indent="0">
                        <a:lnSpc>
                          <a:spcPts val="1960"/>
                        </a:lnSpc>
                        <a:buNone/>
                      </a:pPr>
                      <a:r>
                        <a:rPr lang="en-US" sz="1400" dirty="0">
                          <a:solidFill>
                            <a:srgbClr val="000000"/>
                          </a:solidFill>
                          <a:latin typeface="Roboto" pitchFamily="34" charset="0"/>
                          <a:ea typeface="Roboto" pitchFamily="34" charset="-122"/>
                          <a:cs typeface="Roboto" pitchFamily="34" charset="-120"/>
                        </a:rPr>
                        <a:t>Pauli X / Z, DP (2 classes)</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CONV1</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83.0%</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0.7 pts</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1.2 pts</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5"/>
                  </a:ext>
                </a:extLst>
              </a:tr>
              <a:tr h="359410">
                <a:tc>
                  <a:txBody>
                    <a:bodyPr/>
                    <a:lstStyle/>
                    <a:p>
                      <a:pPr marL="0" indent="0">
                        <a:lnSpc>
                          <a:spcPts val="1960"/>
                        </a:lnSpc>
                        <a:buNone/>
                      </a:pP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FC3</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154F90"/>
                          </a:solidFill>
                          <a:latin typeface="Roboto" pitchFamily="34" charset="0"/>
                          <a:ea typeface="Roboto" pitchFamily="34" charset="-122"/>
                          <a:cs typeface="Roboto" pitchFamily="34" charset="-120"/>
                        </a:rPr>
                        <a:t>84.6%</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2.3 pts</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960"/>
                        </a:lnSpc>
                        <a:buNone/>
                      </a:pPr>
                      <a:r>
                        <a:rPr lang="en-US" sz="1400" dirty="0">
                          <a:solidFill>
                            <a:srgbClr val="000000"/>
                          </a:solidFill>
                          <a:latin typeface="Roboto" pitchFamily="34" charset="0"/>
                          <a:ea typeface="Roboto" pitchFamily="34" charset="-122"/>
                          <a:cs typeface="Roboto" pitchFamily="34" charset="-120"/>
                        </a:rPr>
                        <a:t>2.9 pts</a:t>
                      </a:r>
                      <a:endParaRPr lang="en-US" sz="1400" dirty="0">
                        <a:latin typeface="Roboto" charset="0"/>
                        <a:ea typeface="Roboto" charset="0"/>
                        <a:cs typeface="Roboto"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Text 3"/>
          <p:cNvSpPr/>
          <p:nvPr/>
        </p:nvSpPr>
        <p:spPr>
          <a:xfrm>
            <a:off x="548132" y="4445000"/>
            <a:ext cx="11517376" cy="262890"/>
          </a:xfrm>
          <a:prstGeom prst="rect">
            <a:avLst/>
          </a:prstGeom>
          <a:noFill/>
          <a:ln/>
        </p:spPr>
        <p:txBody>
          <a:bodyPr wrap="square" lIns="0" tIns="0" rIns="0" bIns="0" rtlCol="0" anchor="t">
            <a:normAutofit/>
          </a:bodyPr>
          <a:lstStyle/>
          <a:p>
            <a:pPr marL="163068" indent="-163068" algn="l">
              <a:lnSpc>
                <a:spcPts val="1820"/>
              </a:lnSpc>
              <a:buSzPct val="100000"/>
              <a:buChar char="•"/>
            </a:pPr>
            <a:r>
              <a:rPr lang="en-US" sz="1400" b="1" dirty="0">
                <a:solidFill>
                  <a:srgbClr val="000000"/>
                </a:solidFill>
                <a:latin typeface="Roboto" pitchFamily="34" charset="0"/>
                <a:ea typeface="Roboto" pitchFamily="34" charset="-122"/>
                <a:cs typeface="Roboto" pitchFamily="34" charset="-120"/>
              </a:rPr>
              <a:t>Accuracy:</a:t>
            </a:r>
            <a:r>
              <a:rPr lang="en-US" sz="1400" dirty="0">
                <a:solidFill>
                  <a:srgbClr val="000000"/>
                </a:solidFill>
                <a:latin typeface="Roboto" pitchFamily="34" charset="0"/>
                <a:ea typeface="Roboto" pitchFamily="34" charset="-122"/>
                <a:cs typeface="Roboto" pitchFamily="34" charset="-120"/>
              </a:rPr>
              <a:t> mean over 15 models (3 capture sessions × 5 classifier seeds).</a:t>
            </a:r>
            <a:endParaRPr lang="en-US" sz="1400" dirty="0"/>
          </a:p>
        </p:txBody>
      </p:sp>
      <p:sp>
        <p:nvSpPr>
          <p:cNvPr id="7" name="Text 4"/>
          <p:cNvSpPr/>
          <p:nvPr/>
        </p:nvSpPr>
        <p:spPr>
          <a:xfrm>
            <a:off x="548132" y="4784092"/>
            <a:ext cx="11517376" cy="262890"/>
          </a:xfrm>
          <a:prstGeom prst="rect">
            <a:avLst/>
          </a:prstGeom>
          <a:noFill/>
          <a:ln/>
        </p:spPr>
        <p:txBody>
          <a:bodyPr wrap="square" lIns="0" tIns="0" rIns="0" bIns="0" rtlCol="0" anchor="t">
            <a:normAutofit/>
          </a:bodyPr>
          <a:lstStyle/>
          <a:p>
            <a:pPr marL="163068" indent="-163068" algn="l">
              <a:lnSpc>
                <a:spcPts val="1820"/>
              </a:lnSpc>
              <a:buSzPct val="100000"/>
              <a:buChar char="•"/>
            </a:pPr>
            <a:r>
              <a:rPr lang="en-US" sz="1400" b="1" dirty="0">
                <a:solidFill>
                  <a:srgbClr val="000000"/>
                </a:solidFill>
                <a:latin typeface="Roboto" pitchFamily="34" charset="0"/>
                <a:ea typeface="Roboto" pitchFamily="34" charset="-122"/>
                <a:cs typeface="Roboto" pitchFamily="34" charset="-120"/>
              </a:rPr>
              <a:t>Session std:</a:t>
            </a:r>
            <a:r>
              <a:rPr lang="en-US" sz="1400" dirty="0">
                <a:solidFill>
                  <a:srgbClr val="000000"/>
                </a:solidFill>
                <a:latin typeface="Roboto" pitchFamily="34" charset="0"/>
                <a:ea typeface="Roboto" pitchFamily="34" charset="-122"/>
                <a:cs typeface="Roboto" pitchFamily="34" charset="-120"/>
              </a:rPr>
              <a:t> standard deviation of the 3 per-session mean accuracies, with Bessel’s correction (n − 1).</a:t>
            </a:r>
            <a:endParaRPr lang="en-US" sz="1400" dirty="0"/>
          </a:p>
        </p:txBody>
      </p:sp>
      <p:sp>
        <p:nvSpPr>
          <p:cNvPr id="8" name="Text 5"/>
          <p:cNvSpPr/>
          <p:nvPr/>
        </p:nvSpPr>
        <p:spPr>
          <a:xfrm>
            <a:off x="548132" y="5123179"/>
            <a:ext cx="11517376" cy="262890"/>
          </a:xfrm>
          <a:prstGeom prst="rect">
            <a:avLst/>
          </a:prstGeom>
          <a:noFill/>
          <a:ln/>
        </p:spPr>
        <p:txBody>
          <a:bodyPr wrap="square" lIns="0" tIns="0" rIns="0" bIns="0" rtlCol="0" anchor="t">
            <a:normAutofit/>
          </a:bodyPr>
          <a:lstStyle/>
          <a:p>
            <a:pPr marL="163068" indent="-163068" algn="l">
              <a:lnSpc>
                <a:spcPts val="1820"/>
              </a:lnSpc>
              <a:buSzPct val="100000"/>
              <a:buChar char="•"/>
            </a:pPr>
            <a:r>
              <a:rPr lang="en-US" sz="1400" b="1" dirty="0">
                <a:solidFill>
                  <a:srgbClr val="000000"/>
                </a:solidFill>
                <a:latin typeface="Roboto" pitchFamily="34" charset="0"/>
                <a:ea typeface="Roboto" pitchFamily="34" charset="-122"/>
                <a:cs typeface="Roboto" pitchFamily="34" charset="-120"/>
              </a:rPr>
              <a:t>Seed std:</a:t>
            </a:r>
            <a:r>
              <a:rPr lang="en-US" sz="1400" dirty="0">
                <a:solidFill>
                  <a:srgbClr val="000000"/>
                </a:solidFill>
                <a:latin typeface="Roboto" pitchFamily="34" charset="0"/>
                <a:ea typeface="Roboto" pitchFamily="34" charset="-122"/>
                <a:cs typeface="Roboto" pitchFamily="34" charset="-120"/>
              </a:rPr>
              <a:t> within each session, standard deviation over the 5 seeds (n), then averaged over sessions.</a:t>
            </a:r>
            <a:endParaRPr lang="en-US" sz="1400" dirty="0"/>
          </a:p>
        </p:txBody>
      </p:sp>
      <p:pic>
        <p:nvPicPr>
          <p:cNvPr id="9" name="Image 0"/>
          <p:cNvPicPr>
            <a:picLocks noChangeAspect="1"/>
          </p:cNvPicPr>
          <p:nvPr/>
        </p:nvPicPr>
        <p:blipFill>
          <a:blip r:embed="rId3"/>
          <a:srcRect l="-391" r="-391"/>
          <a:stretch/>
        </p:blipFill>
        <p:spPr>
          <a:xfrm>
            <a:off x="76200" y="6394450"/>
            <a:ext cx="349250" cy="336550"/>
          </a:xfrm>
          <a:prstGeom prst="rect">
            <a:avLst/>
          </a:prstGeom>
        </p:spPr>
      </p:pic>
      <p:sp>
        <p:nvSpPr>
          <p:cNvPr id="10" name="Text 6"/>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11" name="Text 7"/>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17</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Backup: CONV1 vs. FC3 Capture Windows</a:t>
            </a:r>
            <a:endParaRPr lang="en-US" sz="2800" dirty="0"/>
          </a:p>
        </p:txBody>
      </p:sp>
      <p:sp>
        <p:nvSpPr>
          <p:cNvPr id="3" name="Shape 1"/>
          <p:cNvSpPr/>
          <p:nvPr/>
        </p:nvSpPr>
        <p:spPr>
          <a:xfrm>
            <a:off x="11731625" y="1524000"/>
            <a:ext cx="0" cy="2233295"/>
          </a:xfrm>
          <a:prstGeom prst="line">
            <a:avLst/>
          </a:prstGeom>
          <a:noFill/>
          <a:ln w="6350">
            <a:solidFill>
              <a:srgbClr val="BFBFBF"/>
            </a:solidFill>
            <a:prstDash val="solid"/>
          </a:ln>
        </p:spPr>
        <p:txBody>
          <a:bodyPr/>
          <a:lstStyle/>
          <a:p>
            <a:endParaRPr lang="en-US"/>
          </a:p>
        </p:txBody>
      </p:sp>
      <p:sp>
        <p:nvSpPr>
          <p:cNvPr id="4" name="Shape 2"/>
          <p:cNvSpPr/>
          <p:nvPr/>
        </p:nvSpPr>
        <p:spPr>
          <a:xfrm>
            <a:off x="457200" y="3754120"/>
            <a:ext cx="11277600" cy="0"/>
          </a:xfrm>
          <a:prstGeom prst="line">
            <a:avLst/>
          </a:prstGeom>
          <a:noFill/>
          <a:ln w="6350">
            <a:solidFill>
              <a:srgbClr val="BFBFBF"/>
            </a:solidFill>
            <a:prstDash val="solid"/>
          </a:ln>
        </p:spPr>
        <p:txBody>
          <a:bodyPr/>
          <a:lstStyle/>
          <a:p>
            <a:endParaRPr lang="en-US"/>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69900" y="1536700"/>
          <a:ext cx="11258550" cy="2230120"/>
        </p:xfrm>
        <a:graphic>
          <a:graphicData uri="http://schemas.openxmlformats.org/drawingml/2006/table">
            <a:tbl>
              <a:tblPr/>
              <a:tblGrid>
                <a:gridCol w="3152394">
                  <a:extLst>
                    <a:ext uri="{9D8B030D-6E8A-4147-A177-3AD203B41FA5}">
                      <a16:colId xmlns:a16="http://schemas.microsoft.com/office/drawing/2014/main" val="20000"/>
                    </a:ext>
                  </a:extLst>
                </a:gridCol>
                <a:gridCol w="4053078">
                  <a:extLst>
                    <a:ext uri="{9D8B030D-6E8A-4147-A177-3AD203B41FA5}">
                      <a16:colId xmlns:a16="http://schemas.microsoft.com/office/drawing/2014/main" val="20001"/>
                    </a:ext>
                  </a:extLst>
                </a:gridCol>
                <a:gridCol w="4053078">
                  <a:extLst>
                    <a:ext uri="{9D8B030D-6E8A-4147-A177-3AD203B41FA5}">
                      <a16:colId xmlns:a16="http://schemas.microsoft.com/office/drawing/2014/main" val="20002"/>
                    </a:ext>
                  </a:extLst>
                </a:gridCol>
              </a:tblGrid>
              <a:tr h="334645">
                <a:tc>
                  <a:txBody>
                    <a:bodyPr/>
                    <a:lstStyle/>
                    <a:p>
                      <a:pPr marL="0" indent="0">
                        <a:lnSpc>
                          <a:spcPts val="1820"/>
                        </a:lnSpc>
                        <a:buNone/>
                      </a:pP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nSpc>
                          <a:spcPts val="1820"/>
                        </a:lnSpc>
                        <a:buNone/>
                      </a:pPr>
                      <a:r>
                        <a:rPr lang="en-US" sz="1300" b="1" dirty="0">
                          <a:solidFill>
                            <a:srgbClr val="FFFFFF"/>
                          </a:solidFill>
                          <a:latin typeface="Roboto" pitchFamily="34" charset="0"/>
                          <a:ea typeface="Roboto" pitchFamily="34" charset="-122"/>
                          <a:cs typeface="Roboto" pitchFamily="34" charset="-120"/>
                        </a:rPr>
                        <a:t>CONV1 window</a:t>
                      </a:r>
                      <a:endParaRPr lang="en-US" sz="1300" dirty="0">
                        <a:latin typeface="Roboto" charset="0"/>
                        <a:ea typeface="Roboto" charset="0"/>
                        <a:cs typeface="Roboto" charset="0"/>
                      </a:endParaRPr>
                    </a:p>
                  </a:txBody>
                  <a:tcPr marL="57785" marR="57785" marT="57785" marB="57785">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nSpc>
                          <a:spcPts val="1820"/>
                        </a:lnSpc>
                        <a:buNone/>
                      </a:pPr>
                      <a:r>
                        <a:rPr lang="en-US" sz="1300" b="1" dirty="0">
                          <a:solidFill>
                            <a:srgbClr val="FFFFFF"/>
                          </a:solidFill>
                          <a:latin typeface="Roboto" pitchFamily="34" charset="0"/>
                          <a:ea typeface="Roboto" pitchFamily="34" charset="-122"/>
                          <a:cs typeface="Roboto" pitchFamily="34" charset="-120"/>
                        </a:rPr>
                        <a:t>FC3 window</a:t>
                      </a:r>
                      <a:endParaRPr lang="en-US" sz="1300" dirty="0">
                        <a:latin typeface="Roboto" charset="0"/>
                        <a:ea typeface="Roboto" charset="0"/>
                        <a:cs typeface="Roboto" charset="0"/>
                      </a:endParaRPr>
                    </a:p>
                  </a:txBody>
                  <a:tcPr marL="57785" marR="57785" marT="57785" marB="57785">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extLst>
                  <a:ext uri="{0D108BD9-81ED-4DB2-BD59-A6C34878D82A}">
                    <a16:rowId xmlns:a16="http://schemas.microsoft.com/office/drawing/2014/main" val="10000"/>
                  </a:ext>
                </a:extLst>
              </a:tr>
              <a:tr h="334645">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Trigger covers</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First of 1,600 output positions (64d², d = 5)</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First output neuron, V(s): a dot product of length |A|</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1"/>
                  </a:ext>
                </a:extLst>
              </a:tr>
              <a:tr h="334645">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Trigger high, X / DP</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15,012 / 16,308 samples</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23,882 / 46,175 samples</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2"/>
                  </a:ext>
                </a:extLst>
              </a:tr>
              <a:tr h="334645">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Recorded window</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131,000 samples (8.7× / 8.0× the trigger)</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24,000 samples</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3"/>
                  </a:ext>
                </a:extLst>
              </a:tr>
              <a:tr h="541020">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Window contents</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Triggered position + ~8–9 more of the same filter</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Whole X neuron in 96.2% of captures; first 52% of a DP neuron</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4"/>
                  </a:ext>
                </a:extLst>
              </a:tr>
              <a:tr h="334645">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Features after 100-sample means</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1,310</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240</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6" name="Text 3"/>
          <p:cNvSpPr/>
          <p:nvPr/>
        </p:nvSpPr>
        <p:spPr>
          <a:xfrm>
            <a:off x="555244" y="4635500"/>
            <a:ext cx="11510264" cy="244793"/>
          </a:xfrm>
          <a:prstGeom prst="rect">
            <a:avLst/>
          </a:prstGeom>
          <a:noFill/>
          <a:ln/>
        </p:spPr>
        <p:txBody>
          <a:bodyPr wrap="square" lIns="0" tIns="0" rIns="0" bIns="0" rtlCol="0" anchor="t">
            <a:normAutofit/>
          </a:bodyPr>
          <a:lstStyle/>
          <a:p>
            <a:pPr marL="155956" indent="-155956" algn="l">
              <a:lnSpc>
                <a:spcPts val="1690"/>
              </a:lnSpc>
              <a:buSzPct val="100000"/>
              <a:buChar char="•"/>
            </a:pPr>
            <a:r>
              <a:rPr lang="en-US" sz="1300" dirty="0">
                <a:solidFill>
                  <a:srgbClr val="000000"/>
                </a:solidFill>
                <a:latin typeface="Roboto" pitchFamily="34" charset="0"/>
                <a:ea typeface="Roboto" pitchFamily="34" charset="-122"/>
                <a:cs typeface="Roboto" pitchFamily="34" charset="-120"/>
              </a:rPr>
              <a:t>FC3 trigger ratio DP / X = 1.93 ≈ action-count ratio 51/26 = 1.96 → ~905–919 samples (≈ 113–115 cycles) per multiply-accumulate.</a:t>
            </a:r>
            <a:endParaRPr lang="en-US" sz="1300" dirty="0"/>
          </a:p>
        </p:txBody>
      </p:sp>
      <p:sp>
        <p:nvSpPr>
          <p:cNvPr id="7" name="Text 4"/>
          <p:cNvSpPr/>
          <p:nvPr/>
        </p:nvSpPr>
        <p:spPr>
          <a:xfrm>
            <a:off x="555244" y="4943797"/>
            <a:ext cx="11510264" cy="244793"/>
          </a:xfrm>
          <a:prstGeom prst="rect">
            <a:avLst/>
          </a:prstGeom>
          <a:noFill/>
          <a:ln/>
        </p:spPr>
        <p:txBody>
          <a:bodyPr wrap="square" lIns="0" tIns="0" rIns="0" bIns="0" rtlCol="0" anchor="t">
            <a:normAutofit/>
          </a:bodyPr>
          <a:lstStyle/>
          <a:p>
            <a:pPr marL="155956" indent="-155956" algn="l">
              <a:lnSpc>
                <a:spcPts val="1690"/>
              </a:lnSpc>
              <a:buSzPct val="100000"/>
              <a:buChar char="•"/>
            </a:pPr>
            <a:r>
              <a:rPr lang="en-US" sz="1300" dirty="0">
                <a:solidFill>
                  <a:srgbClr val="000000"/>
                </a:solidFill>
                <a:latin typeface="Roboto" pitchFamily="34" charset="0"/>
                <a:ea typeface="Roboto" pitchFamily="34" charset="-122"/>
                <a:cs typeface="Roboto" pitchFamily="34" charset="-120"/>
              </a:rPr>
              <a:t>The whole CONV1 layer lasts 20.9 million samples (X, d = 5); an average position takes 13,067 samples because zero inputs are skipped.</a:t>
            </a:r>
            <a:endParaRPr lang="en-US" sz="1300" dirty="0"/>
          </a:p>
        </p:txBody>
      </p:sp>
      <p:sp>
        <p:nvSpPr>
          <p:cNvPr id="8" name="Text 5"/>
          <p:cNvSpPr/>
          <p:nvPr/>
        </p:nvSpPr>
        <p:spPr>
          <a:xfrm>
            <a:off x="555244" y="5252083"/>
            <a:ext cx="11510264" cy="244792"/>
          </a:xfrm>
          <a:prstGeom prst="rect">
            <a:avLst/>
          </a:prstGeom>
          <a:noFill/>
          <a:ln/>
        </p:spPr>
        <p:txBody>
          <a:bodyPr wrap="square" lIns="0" tIns="0" rIns="0" bIns="0" rtlCol="0" anchor="t">
            <a:normAutofit/>
          </a:bodyPr>
          <a:lstStyle/>
          <a:p>
            <a:pPr marL="155956" indent="-155956" algn="l">
              <a:lnSpc>
                <a:spcPts val="1690"/>
              </a:lnSpc>
              <a:buSzPct val="100000"/>
              <a:buChar char="•"/>
            </a:pPr>
            <a:r>
              <a:rPr lang="en-US" sz="1300" dirty="0">
                <a:solidFill>
                  <a:srgbClr val="000000"/>
                </a:solidFill>
                <a:latin typeface="Roboto" pitchFamily="34" charset="0"/>
                <a:ea typeface="Roboto" pitchFamily="34" charset="-122"/>
                <a:cs typeface="Roboto" pitchFamily="34" charset="-120"/>
              </a:rPr>
              <a:t>We compare the information each window yields, not the leakage per operation or per complete layer.</a:t>
            </a:r>
            <a:endParaRPr lang="en-US" sz="1300" dirty="0"/>
          </a:p>
        </p:txBody>
      </p:sp>
      <p:pic>
        <p:nvPicPr>
          <p:cNvPr id="9" name="Image 0"/>
          <p:cNvPicPr>
            <a:picLocks noChangeAspect="1"/>
          </p:cNvPicPr>
          <p:nvPr/>
        </p:nvPicPr>
        <p:blipFill>
          <a:blip r:embed="rId3"/>
          <a:srcRect l="-391" r="-391"/>
          <a:stretch/>
        </p:blipFill>
        <p:spPr>
          <a:xfrm>
            <a:off x="76200" y="6394450"/>
            <a:ext cx="349250" cy="336550"/>
          </a:xfrm>
          <a:prstGeom prst="rect">
            <a:avLst/>
          </a:prstGeom>
        </p:spPr>
      </p:pic>
      <p:sp>
        <p:nvSpPr>
          <p:cNvPr id="10" name="Text 6"/>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11" name="Text 7"/>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18</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Key Observations</a:t>
            </a:r>
            <a:endParaRPr lang="en-US" sz="2800" dirty="0"/>
          </a:p>
        </p:txBody>
      </p:sp>
      <p:sp>
        <p:nvSpPr>
          <p:cNvPr id="3" name="Shape 1"/>
          <p:cNvSpPr/>
          <p:nvPr/>
        </p:nvSpPr>
        <p:spPr>
          <a:xfrm>
            <a:off x="457200" y="1416050"/>
            <a:ext cx="5441950" cy="1828800"/>
          </a:xfrm>
          <a:prstGeom prst="rect">
            <a:avLst/>
          </a:prstGeom>
          <a:solidFill>
            <a:srgbClr val="FFFFFF"/>
          </a:solidFill>
          <a:ln/>
        </p:spPr>
        <p:txBody>
          <a:bodyPr/>
          <a:lstStyle/>
          <a:p>
            <a:endParaRPr lang="en-US"/>
          </a:p>
        </p:txBody>
      </p:sp>
      <p:sp>
        <p:nvSpPr>
          <p:cNvPr id="4" name="Shape 2"/>
          <p:cNvSpPr/>
          <p:nvPr/>
        </p:nvSpPr>
        <p:spPr>
          <a:xfrm>
            <a:off x="457200" y="1425575"/>
            <a:ext cx="5441950" cy="0"/>
          </a:xfrm>
          <a:prstGeom prst="line">
            <a:avLst/>
          </a:prstGeom>
          <a:noFill/>
          <a:ln w="19050">
            <a:solidFill>
              <a:srgbClr val="154F90"/>
            </a:solidFill>
            <a:prstDash val="solid"/>
          </a:ln>
        </p:spPr>
        <p:txBody>
          <a:bodyPr/>
          <a:lstStyle/>
          <a:p>
            <a:endParaRPr lang="en-US"/>
          </a:p>
        </p:txBody>
      </p:sp>
      <p:sp>
        <p:nvSpPr>
          <p:cNvPr id="5" name="Shape 3"/>
          <p:cNvSpPr/>
          <p:nvPr/>
        </p:nvSpPr>
        <p:spPr>
          <a:xfrm>
            <a:off x="5889625" y="1416050"/>
            <a:ext cx="0" cy="1828800"/>
          </a:xfrm>
          <a:prstGeom prst="line">
            <a:avLst/>
          </a:prstGeom>
          <a:noFill/>
          <a:ln w="19050">
            <a:solidFill>
              <a:srgbClr val="154F90"/>
            </a:solidFill>
            <a:prstDash val="solid"/>
          </a:ln>
        </p:spPr>
        <p:txBody>
          <a:bodyPr/>
          <a:lstStyle/>
          <a:p>
            <a:endParaRPr lang="en-US"/>
          </a:p>
        </p:txBody>
      </p:sp>
      <p:sp>
        <p:nvSpPr>
          <p:cNvPr id="6" name="Shape 4"/>
          <p:cNvSpPr/>
          <p:nvPr/>
        </p:nvSpPr>
        <p:spPr>
          <a:xfrm>
            <a:off x="457200" y="3235325"/>
            <a:ext cx="5441950" cy="0"/>
          </a:xfrm>
          <a:prstGeom prst="line">
            <a:avLst/>
          </a:prstGeom>
          <a:noFill/>
          <a:ln w="19050">
            <a:solidFill>
              <a:srgbClr val="154F90"/>
            </a:solidFill>
            <a:prstDash val="solid"/>
          </a:ln>
        </p:spPr>
        <p:txBody>
          <a:bodyPr/>
          <a:lstStyle/>
          <a:p>
            <a:endParaRPr lang="en-US"/>
          </a:p>
        </p:txBody>
      </p:sp>
      <p:sp>
        <p:nvSpPr>
          <p:cNvPr id="7" name="Shape 5"/>
          <p:cNvSpPr/>
          <p:nvPr/>
        </p:nvSpPr>
        <p:spPr>
          <a:xfrm>
            <a:off x="508000" y="1416050"/>
            <a:ext cx="0" cy="1828800"/>
          </a:xfrm>
          <a:prstGeom prst="line">
            <a:avLst/>
          </a:prstGeom>
          <a:noFill/>
          <a:ln w="101600">
            <a:solidFill>
              <a:srgbClr val="154F90"/>
            </a:solidFill>
            <a:prstDash val="solid"/>
          </a:ln>
        </p:spPr>
        <p:txBody>
          <a:bodyPr/>
          <a:lstStyle/>
          <a:p>
            <a:endParaRPr lang="en-US"/>
          </a:p>
        </p:txBody>
      </p:sp>
      <p:sp>
        <p:nvSpPr>
          <p:cNvPr id="8" name="Text 6"/>
          <p:cNvSpPr/>
          <p:nvPr/>
        </p:nvSpPr>
        <p:spPr>
          <a:xfrm>
            <a:off x="723900" y="1574800"/>
            <a:ext cx="5114671"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4F90"/>
                </a:solidFill>
                <a:latin typeface="Roboto" pitchFamily="34" charset="0"/>
                <a:ea typeface="Roboto" pitchFamily="34" charset="-122"/>
                <a:cs typeface="Roboto" pitchFamily="34" charset="-120"/>
              </a:rPr>
              <a:t>FC3 leaks more for localization</a:t>
            </a:r>
            <a:endParaRPr lang="en-US" sz="1800" dirty="0"/>
          </a:p>
        </p:txBody>
      </p:sp>
      <p:sp>
        <p:nvSpPr>
          <p:cNvPr id="9" name="Text 7"/>
          <p:cNvSpPr/>
          <p:nvPr/>
        </p:nvSpPr>
        <p:spPr>
          <a:xfrm>
            <a:off x="723900" y="1925315"/>
            <a:ext cx="5114671" cy="71882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000000"/>
                </a:solidFill>
                <a:latin typeface="Roboto" pitchFamily="34" charset="0"/>
                <a:ea typeface="Roboto" pitchFamily="34" charset="-122"/>
                <a:cs typeface="Roboto" pitchFamily="34" charset="-120"/>
              </a:rPr>
              <a:t>FC3 beats CONV1 by 12.1 points (X) and 21.5 points (DP), possibly because FC3 produces the operands the correction scores are built from.</a:t>
            </a:r>
            <a:endParaRPr lang="en-US" sz="1400" dirty="0"/>
          </a:p>
        </p:txBody>
      </p:sp>
      <p:sp>
        <p:nvSpPr>
          <p:cNvPr id="10" name="Shape 8"/>
          <p:cNvSpPr/>
          <p:nvPr/>
        </p:nvSpPr>
        <p:spPr>
          <a:xfrm>
            <a:off x="6172200" y="1416050"/>
            <a:ext cx="5441950" cy="1828800"/>
          </a:xfrm>
          <a:prstGeom prst="rect">
            <a:avLst/>
          </a:prstGeom>
          <a:solidFill>
            <a:srgbClr val="FFFFFF"/>
          </a:solidFill>
          <a:ln/>
        </p:spPr>
        <p:txBody>
          <a:bodyPr/>
          <a:lstStyle/>
          <a:p>
            <a:endParaRPr lang="en-US"/>
          </a:p>
        </p:txBody>
      </p:sp>
      <p:sp>
        <p:nvSpPr>
          <p:cNvPr id="11" name="Shape 9"/>
          <p:cNvSpPr/>
          <p:nvPr/>
        </p:nvSpPr>
        <p:spPr>
          <a:xfrm>
            <a:off x="6172200" y="1425575"/>
            <a:ext cx="5441950" cy="0"/>
          </a:xfrm>
          <a:prstGeom prst="line">
            <a:avLst/>
          </a:prstGeom>
          <a:noFill/>
          <a:ln w="19050">
            <a:solidFill>
              <a:srgbClr val="ED7D31"/>
            </a:solidFill>
            <a:prstDash val="solid"/>
          </a:ln>
        </p:spPr>
        <p:txBody>
          <a:bodyPr/>
          <a:lstStyle/>
          <a:p>
            <a:endParaRPr lang="en-US"/>
          </a:p>
        </p:txBody>
      </p:sp>
      <p:sp>
        <p:nvSpPr>
          <p:cNvPr id="12" name="Shape 10"/>
          <p:cNvSpPr/>
          <p:nvPr/>
        </p:nvSpPr>
        <p:spPr>
          <a:xfrm>
            <a:off x="11604625" y="1416050"/>
            <a:ext cx="0" cy="1828800"/>
          </a:xfrm>
          <a:prstGeom prst="line">
            <a:avLst/>
          </a:prstGeom>
          <a:noFill/>
          <a:ln w="19050">
            <a:solidFill>
              <a:srgbClr val="ED7D31"/>
            </a:solidFill>
            <a:prstDash val="solid"/>
          </a:ln>
        </p:spPr>
        <p:txBody>
          <a:bodyPr/>
          <a:lstStyle/>
          <a:p>
            <a:endParaRPr lang="en-US"/>
          </a:p>
        </p:txBody>
      </p:sp>
      <p:sp>
        <p:nvSpPr>
          <p:cNvPr id="13" name="Shape 11"/>
          <p:cNvSpPr/>
          <p:nvPr/>
        </p:nvSpPr>
        <p:spPr>
          <a:xfrm>
            <a:off x="6172200" y="3235325"/>
            <a:ext cx="5441950" cy="0"/>
          </a:xfrm>
          <a:prstGeom prst="line">
            <a:avLst/>
          </a:prstGeom>
          <a:noFill/>
          <a:ln w="19050">
            <a:solidFill>
              <a:srgbClr val="ED7D31"/>
            </a:solidFill>
            <a:prstDash val="solid"/>
          </a:ln>
        </p:spPr>
        <p:txBody>
          <a:bodyPr/>
          <a:lstStyle/>
          <a:p>
            <a:endParaRPr lang="en-US"/>
          </a:p>
        </p:txBody>
      </p:sp>
      <p:sp>
        <p:nvSpPr>
          <p:cNvPr id="14" name="Shape 12"/>
          <p:cNvSpPr/>
          <p:nvPr/>
        </p:nvSpPr>
        <p:spPr>
          <a:xfrm>
            <a:off x="6223000" y="1416050"/>
            <a:ext cx="0" cy="1828800"/>
          </a:xfrm>
          <a:prstGeom prst="line">
            <a:avLst/>
          </a:prstGeom>
          <a:noFill/>
          <a:ln w="101600">
            <a:solidFill>
              <a:srgbClr val="ED7D31"/>
            </a:solidFill>
            <a:prstDash val="solid"/>
          </a:ln>
        </p:spPr>
        <p:txBody>
          <a:bodyPr/>
          <a:lstStyle/>
          <a:p>
            <a:endParaRPr lang="en-US"/>
          </a:p>
        </p:txBody>
      </p:sp>
      <p:sp>
        <p:nvSpPr>
          <p:cNvPr id="15" name="Text 13"/>
          <p:cNvSpPr/>
          <p:nvPr/>
        </p:nvSpPr>
        <p:spPr>
          <a:xfrm>
            <a:off x="6438900" y="1574800"/>
            <a:ext cx="5114671"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C55A11"/>
                </a:solidFill>
                <a:latin typeface="Roboto" pitchFamily="34" charset="0"/>
                <a:ea typeface="Roboto" pitchFamily="34" charset="-122"/>
                <a:cs typeface="Roboto" pitchFamily="34" charset="-120"/>
              </a:rPr>
              <a:t>Error type leaks from both layers</a:t>
            </a:r>
            <a:endParaRPr lang="en-US" sz="1800" dirty="0"/>
          </a:p>
        </p:txBody>
      </p:sp>
      <p:sp>
        <p:nvSpPr>
          <p:cNvPr id="16" name="Text 14"/>
          <p:cNvSpPr/>
          <p:nvPr/>
        </p:nvSpPr>
        <p:spPr>
          <a:xfrm>
            <a:off x="6438900" y="1925315"/>
            <a:ext cx="5114671" cy="48768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000000"/>
                </a:solidFill>
                <a:latin typeface="Roboto" pitchFamily="34" charset="0"/>
                <a:ea typeface="Roboto" pitchFamily="34" charset="-122"/>
                <a:cs typeface="Roboto" pitchFamily="34" charset="-120"/>
              </a:rPr>
              <a:t>Pauli X vs Z reaches 83.0% from CONV1 and 84.6% from FC3, a 1.6 point gap within the measured variability.</a:t>
            </a:r>
            <a:endParaRPr lang="en-US" sz="1400" dirty="0"/>
          </a:p>
        </p:txBody>
      </p:sp>
      <p:sp>
        <p:nvSpPr>
          <p:cNvPr id="17" name="Shape 15"/>
          <p:cNvSpPr/>
          <p:nvPr/>
        </p:nvSpPr>
        <p:spPr>
          <a:xfrm>
            <a:off x="457200" y="3517900"/>
            <a:ext cx="5441950" cy="1828800"/>
          </a:xfrm>
          <a:prstGeom prst="rect">
            <a:avLst/>
          </a:prstGeom>
          <a:solidFill>
            <a:srgbClr val="FFFFFF"/>
          </a:solidFill>
          <a:ln/>
        </p:spPr>
        <p:txBody>
          <a:bodyPr/>
          <a:lstStyle/>
          <a:p>
            <a:endParaRPr lang="en-US"/>
          </a:p>
        </p:txBody>
      </p:sp>
      <p:sp>
        <p:nvSpPr>
          <p:cNvPr id="18" name="Shape 16"/>
          <p:cNvSpPr/>
          <p:nvPr/>
        </p:nvSpPr>
        <p:spPr>
          <a:xfrm>
            <a:off x="457200" y="3527425"/>
            <a:ext cx="5441950" cy="0"/>
          </a:xfrm>
          <a:prstGeom prst="line">
            <a:avLst/>
          </a:prstGeom>
          <a:noFill/>
          <a:ln w="19050">
            <a:solidFill>
              <a:srgbClr val="2E75B6"/>
            </a:solidFill>
            <a:prstDash val="solid"/>
          </a:ln>
        </p:spPr>
        <p:txBody>
          <a:bodyPr/>
          <a:lstStyle/>
          <a:p>
            <a:endParaRPr lang="en-US"/>
          </a:p>
        </p:txBody>
      </p:sp>
      <p:sp>
        <p:nvSpPr>
          <p:cNvPr id="19" name="Shape 17"/>
          <p:cNvSpPr/>
          <p:nvPr/>
        </p:nvSpPr>
        <p:spPr>
          <a:xfrm>
            <a:off x="5889625" y="3517900"/>
            <a:ext cx="0" cy="1828800"/>
          </a:xfrm>
          <a:prstGeom prst="line">
            <a:avLst/>
          </a:prstGeom>
          <a:noFill/>
          <a:ln w="19050">
            <a:solidFill>
              <a:srgbClr val="2E75B6"/>
            </a:solidFill>
            <a:prstDash val="solid"/>
          </a:ln>
        </p:spPr>
        <p:txBody>
          <a:bodyPr/>
          <a:lstStyle/>
          <a:p>
            <a:endParaRPr lang="en-US"/>
          </a:p>
        </p:txBody>
      </p:sp>
      <p:sp>
        <p:nvSpPr>
          <p:cNvPr id="20" name="Shape 18"/>
          <p:cNvSpPr/>
          <p:nvPr/>
        </p:nvSpPr>
        <p:spPr>
          <a:xfrm>
            <a:off x="457200" y="5337175"/>
            <a:ext cx="5441950" cy="0"/>
          </a:xfrm>
          <a:prstGeom prst="line">
            <a:avLst/>
          </a:prstGeom>
          <a:noFill/>
          <a:ln w="19050">
            <a:solidFill>
              <a:srgbClr val="2E75B6"/>
            </a:solidFill>
            <a:prstDash val="solid"/>
          </a:ln>
        </p:spPr>
        <p:txBody>
          <a:bodyPr/>
          <a:lstStyle/>
          <a:p>
            <a:endParaRPr lang="en-US"/>
          </a:p>
        </p:txBody>
      </p:sp>
      <p:sp>
        <p:nvSpPr>
          <p:cNvPr id="21" name="Shape 19"/>
          <p:cNvSpPr/>
          <p:nvPr/>
        </p:nvSpPr>
        <p:spPr>
          <a:xfrm>
            <a:off x="508000" y="3517900"/>
            <a:ext cx="0" cy="1828800"/>
          </a:xfrm>
          <a:prstGeom prst="line">
            <a:avLst/>
          </a:prstGeom>
          <a:noFill/>
          <a:ln w="101600">
            <a:solidFill>
              <a:srgbClr val="2E75B6"/>
            </a:solidFill>
            <a:prstDash val="solid"/>
          </a:ln>
        </p:spPr>
        <p:txBody>
          <a:bodyPr/>
          <a:lstStyle/>
          <a:p>
            <a:endParaRPr lang="en-US"/>
          </a:p>
        </p:txBody>
      </p:sp>
      <p:sp>
        <p:nvSpPr>
          <p:cNvPr id="22" name="Text 20"/>
          <p:cNvSpPr/>
          <p:nvPr/>
        </p:nvSpPr>
        <p:spPr>
          <a:xfrm>
            <a:off x="723900" y="3676650"/>
            <a:ext cx="5114671"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E75B6"/>
                </a:solidFill>
                <a:latin typeface="Roboto" pitchFamily="34" charset="0"/>
                <a:ea typeface="Roboto" pitchFamily="34" charset="-122"/>
                <a:cs typeface="Roboto" pitchFamily="34" charset="-120"/>
              </a:rPr>
              <a:t>Timing reveals the configuration</a:t>
            </a:r>
            <a:endParaRPr lang="en-US" sz="1800" dirty="0"/>
          </a:p>
        </p:txBody>
      </p:sp>
      <p:sp>
        <p:nvSpPr>
          <p:cNvPr id="23" name="Text 21"/>
          <p:cNvSpPr/>
          <p:nvPr/>
        </p:nvSpPr>
        <p:spPr>
          <a:xfrm>
            <a:off x="723900" y="4027165"/>
            <a:ext cx="5114671" cy="48768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000000"/>
                </a:solidFill>
                <a:latin typeface="Roboto" pitchFamily="34" charset="0"/>
                <a:ea typeface="Roboto" pitchFamily="34" charset="-122"/>
                <a:cs typeface="Roboto" pitchFamily="34" charset="-120"/>
              </a:rPr>
              <a:t>CONV1’s duration grows with its 64d² output positions, so the code size d can be read without a classifier.</a:t>
            </a:r>
            <a:endParaRPr lang="en-US" sz="1400" dirty="0"/>
          </a:p>
        </p:txBody>
      </p:sp>
      <p:sp>
        <p:nvSpPr>
          <p:cNvPr id="24" name="Shape 22"/>
          <p:cNvSpPr/>
          <p:nvPr/>
        </p:nvSpPr>
        <p:spPr>
          <a:xfrm>
            <a:off x="6172200" y="3517900"/>
            <a:ext cx="5441950" cy="1828800"/>
          </a:xfrm>
          <a:prstGeom prst="rect">
            <a:avLst/>
          </a:prstGeom>
          <a:solidFill>
            <a:srgbClr val="FFFFFF"/>
          </a:solidFill>
          <a:ln/>
        </p:spPr>
        <p:txBody>
          <a:bodyPr/>
          <a:lstStyle/>
          <a:p>
            <a:endParaRPr lang="en-US"/>
          </a:p>
        </p:txBody>
      </p:sp>
      <p:sp>
        <p:nvSpPr>
          <p:cNvPr id="25" name="Shape 23"/>
          <p:cNvSpPr/>
          <p:nvPr/>
        </p:nvSpPr>
        <p:spPr>
          <a:xfrm>
            <a:off x="6172200" y="3527425"/>
            <a:ext cx="5441950" cy="0"/>
          </a:xfrm>
          <a:prstGeom prst="line">
            <a:avLst/>
          </a:prstGeom>
          <a:noFill/>
          <a:ln w="19050">
            <a:solidFill>
              <a:srgbClr val="548235"/>
            </a:solidFill>
            <a:prstDash val="solid"/>
          </a:ln>
        </p:spPr>
        <p:txBody>
          <a:bodyPr/>
          <a:lstStyle/>
          <a:p>
            <a:endParaRPr lang="en-US"/>
          </a:p>
        </p:txBody>
      </p:sp>
      <p:sp>
        <p:nvSpPr>
          <p:cNvPr id="26" name="Shape 24"/>
          <p:cNvSpPr/>
          <p:nvPr/>
        </p:nvSpPr>
        <p:spPr>
          <a:xfrm>
            <a:off x="11604625" y="3517900"/>
            <a:ext cx="0" cy="1828800"/>
          </a:xfrm>
          <a:prstGeom prst="line">
            <a:avLst/>
          </a:prstGeom>
          <a:noFill/>
          <a:ln w="19050">
            <a:solidFill>
              <a:srgbClr val="548235"/>
            </a:solidFill>
            <a:prstDash val="solid"/>
          </a:ln>
        </p:spPr>
        <p:txBody>
          <a:bodyPr/>
          <a:lstStyle/>
          <a:p>
            <a:endParaRPr lang="en-US"/>
          </a:p>
        </p:txBody>
      </p:sp>
      <p:sp>
        <p:nvSpPr>
          <p:cNvPr id="27" name="Shape 25"/>
          <p:cNvSpPr/>
          <p:nvPr/>
        </p:nvSpPr>
        <p:spPr>
          <a:xfrm>
            <a:off x="6172200" y="5337175"/>
            <a:ext cx="5441950" cy="0"/>
          </a:xfrm>
          <a:prstGeom prst="line">
            <a:avLst/>
          </a:prstGeom>
          <a:noFill/>
          <a:ln w="19050">
            <a:solidFill>
              <a:srgbClr val="548235"/>
            </a:solidFill>
            <a:prstDash val="solid"/>
          </a:ln>
        </p:spPr>
        <p:txBody>
          <a:bodyPr/>
          <a:lstStyle/>
          <a:p>
            <a:endParaRPr lang="en-US"/>
          </a:p>
        </p:txBody>
      </p:sp>
      <p:sp>
        <p:nvSpPr>
          <p:cNvPr id="28" name="Shape 26"/>
          <p:cNvSpPr/>
          <p:nvPr/>
        </p:nvSpPr>
        <p:spPr>
          <a:xfrm>
            <a:off x="6223000" y="3517900"/>
            <a:ext cx="0" cy="1828800"/>
          </a:xfrm>
          <a:prstGeom prst="line">
            <a:avLst/>
          </a:prstGeom>
          <a:noFill/>
          <a:ln w="101600">
            <a:solidFill>
              <a:srgbClr val="548235"/>
            </a:solidFill>
            <a:prstDash val="solid"/>
          </a:ln>
        </p:spPr>
        <p:txBody>
          <a:bodyPr/>
          <a:lstStyle/>
          <a:p>
            <a:endParaRPr lang="en-US"/>
          </a:p>
        </p:txBody>
      </p:sp>
      <p:sp>
        <p:nvSpPr>
          <p:cNvPr id="29" name="Text 27"/>
          <p:cNvSpPr/>
          <p:nvPr/>
        </p:nvSpPr>
        <p:spPr>
          <a:xfrm>
            <a:off x="6438900" y="3676650"/>
            <a:ext cx="5114671"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548235"/>
                </a:solidFill>
                <a:latin typeface="Roboto" pitchFamily="34" charset="0"/>
                <a:ea typeface="Roboto" pitchFamily="34" charset="-122"/>
                <a:cs typeface="Roboto" pitchFamily="34" charset="-120"/>
              </a:rPr>
              <a:t>Correct outputs are not enough</a:t>
            </a:r>
            <a:endParaRPr lang="en-US" sz="1800" dirty="0"/>
          </a:p>
        </p:txBody>
      </p:sp>
      <p:sp>
        <p:nvSpPr>
          <p:cNvPr id="30" name="Text 28"/>
          <p:cNvSpPr/>
          <p:nvPr/>
        </p:nvSpPr>
        <p:spPr>
          <a:xfrm>
            <a:off x="6438900" y="4027165"/>
            <a:ext cx="5114671" cy="71882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000000"/>
                </a:solidFill>
                <a:latin typeface="Roboto" pitchFamily="34" charset="0"/>
                <a:ea typeface="Roboto" pitchFamily="34" charset="-122"/>
                <a:cs typeface="Roboto" pitchFamily="34" charset="-120"/>
              </a:rPr>
              <a:t>Checks for wrong outputs, resets, non-finite values or disagreement between redundant runs do not stop passive measurement.</a:t>
            </a:r>
            <a:endParaRPr lang="en-US" sz="1400" dirty="0"/>
          </a:p>
        </p:txBody>
      </p:sp>
      <p:sp>
        <p:nvSpPr>
          <p:cNvPr id="31" name="Text 29"/>
          <p:cNvSpPr/>
          <p:nvPr/>
        </p:nvSpPr>
        <p:spPr>
          <a:xfrm>
            <a:off x="463550" y="5721350"/>
            <a:ext cx="11233150" cy="42164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marL="0" indent="0" algn="ctr">
              <a:lnSpc>
                <a:spcPts val="1820"/>
              </a:lnSpc>
              <a:buNone/>
            </a:pPr>
            <a:r>
              <a:rPr lang="en-US" sz="1400" i="1" dirty="0">
                <a:solidFill>
                  <a:srgbClr val="000000"/>
                </a:solidFill>
                <a:latin typeface="Roboto" pitchFamily="34" charset="0"/>
                <a:ea typeface="Roboto" pitchFamily="34" charset="-122"/>
                <a:cs typeface="Roboto" pitchFamily="34" charset="-120"/>
              </a:rPr>
              <a:t>Power and timing reveal </a:t>
            </a:r>
            <a:r>
              <a:rPr lang="en-US" sz="1400" b="1" i="1" dirty="0">
                <a:solidFill>
                  <a:srgbClr val="000000"/>
                </a:solidFill>
                <a:latin typeface="Roboto" pitchFamily="34" charset="0"/>
                <a:ea typeface="Roboto" pitchFamily="34" charset="-122"/>
                <a:cs typeface="Roboto" pitchFamily="34" charset="-120"/>
              </a:rPr>
              <a:t>what the decoder decided</a:t>
            </a:r>
            <a:r>
              <a:rPr lang="en-US" sz="1400" i="1" dirty="0">
                <a:solidFill>
                  <a:srgbClr val="000000"/>
                </a:solidFill>
                <a:latin typeface="Roboto" pitchFamily="34" charset="0"/>
                <a:ea typeface="Roboto" pitchFamily="34" charset="-122"/>
                <a:cs typeface="Roboto" pitchFamily="34" charset="-120"/>
              </a:rPr>
              <a:t> and </a:t>
            </a:r>
            <a:r>
              <a:rPr lang="en-US" sz="1400" b="1" i="1" dirty="0">
                <a:solidFill>
                  <a:srgbClr val="000000"/>
                </a:solidFill>
                <a:latin typeface="Roboto" pitchFamily="34" charset="0"/>
                <a:ea typeface="Roboto" pitchFamily="34" charset="-122"/>
                <a:cs typeface="Roboto" pitchFamily="34" charset="-120"/>
              </a:rPr>
              <a:t>how it is built</a:t>
            </a:r>
            <a:r>
              <a:rPr lang="en-US" sz="1400" i="1" dirty="0">
                <a:solidFill>
                  <a:srgbClr val="000000"/>
                </a:solidFill>
                <a:latin typeface="Roboto" pitchFamily="34" charset="0"/>
                <a:ea typeface="Roboto" pitchFamily="34" charset="-122"/>
                <a:cs typeface="Roboto" pitchFamily="34" charset="-120"/>
              </a:rPr>
              <a:t>, so treat it as </a:t>
            </a:r>
            <a:r>
              <a:rPr lang="en-US" sz="1400" b="1" i="1" dirty="0">
                <a:solidFill>
                  <a:srgbClr val="C00000"/>
                </a:solidFill>
                <a:latin typeface="Roboto" pitchFamily="34" charset="0"/>
                <a:ea typeface="Roboto" pitchFamily="34" charset="-122"/>
                <a:cs typeface="Roboto" pitchFamily="34" charset="-120"/>
              </a:rPr>
              <a:t>confidentiality-critical</a:t>
            </a:r>
            <a:r>
              <a:rPr lang="en-US" sz="1400" i="1" dirty="0">
                <a:solidFill>
                  <a:srgbClr val="000000"/>
                </a:solidFill>
                <a:latin typeface="Roboto" pitchFamily="34" charset="0"/>
                <a:ea typeface="Roboto" pitchFamily="34" charset="-122"/>
                <a:cs typeface="Roboto" pitchFamily="34" charset="-120"/>
              </a:rPr>
              <a:t>.</a:t>
            </a:r>
            <a:endParaRPr lang="en-US" sz="1400" dirty="0"/>
          </a:p>
        </p:txBody>
      </p:sp>
      <p:pic>
        <p:nvPicPr>
          <p:cNvPr id="32" name="Image 0"/>
          <p:cNvPicPr>
            <a:picLocks noChangeAspect="1"/>
          </p:cNvPicPr>
          <p:nvPr/>
        </p:nvPicPr>
        <p:blipFill>
          <a:blip r:embed="rId3"/>
          <a:srcRect l="-391" r="-391"/>
          <a:stretch/>
        </p:blipFill>
        <p:spPr>
          <a:xfrm>
            <a:off x="76200" y="6394450"/>
            <a:ext cx="349250" cy="336550"/>
          </a:xfrm>
          <a:prstGeom prst="rect">
            <a:avLst/>
          </a:prstGeom>
        </p:spPr>
      </p:pic>
      <p:sp>
        <p:nvSpPr>
          <p:cNvPr id="33" name="Text 30"/>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34" name="Text 31"/>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19</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Limitations &amp; Future Directions</a:t>
            </a:r>
            <a:endParaRPr lang="en-US" sz="2800" dirty="0"/>
          </a:p>
        </p:txBody>
      </p:sp>
      <p:sp>
        <p:nvSpPr>
          <p:cNvPr id="3" name="Shape 1"/>
          <p:cNvSpPr/>
          <p:nvPr/>
        </p:nvSpPr>
        <p:spPr>
          <a:xfrm>
            <a:off x="460375" y="1419225"/>
            <a:ext cx="11239500" cy="1009650"/>
          </a:xfrm>
          <a:prstGeom prst="rect">
            <a:avLst/>
          </a:prstGeom>
          <a:solidFill>
            <a:srgbClr val="FFFFFF"/>
          </a:solidFill>
          <a:ln w="6350">
            <a:solidFill>
              <a:srgbClr val="BFBFBF"/>
            </a:solidFill>
            <a:prstDash val="solid"/>
          </a:ln>
        </p:spPr>
        <p:txBody>
          <a:bodyPr/>
          <a:lstStyle/>
          <a:p>
            <a:endParaRPr lang="en-US"/>
          </a:p>
        </p:txBody>
      </p:sp>
      <p:sp>
        <p:nvSpPr>
          <p:cNvPr id="4" name="Shape 2"/>
          <p:cNvSpPr/>
          <p:nvPr/>
        </p:nvSpPr>
        <p:spPr>
          <a:xfrm>
            <a:off x="457200" y="1416050"/>
            <a:ext cx="127000" cy="1016000"/>
          </a:xfrm>
          <a:prstGeom prst="rect">
            <a:avLst/>
          </a:prstGeom>
          <a:solidFill>
            <a:srgbClr val="ED7D31"/>
          </a:solidFill>
          <a:ln/>
        </p:spPr>
        <p:txBody>
          <a:bodyPr/>
          <a:lstStyle/>
          <a:p>
            <a:endParaRPr lang="en-US"/>
          </a:p>
        </p:txBody>
      </p:sp>
      <p:sp>
        <p:nvSpPr>
          <p:cNvPr id="5" name="Text 3"/>
          <p:cNvSpPr/>
          <p:nvPr/>
        </p:nvSpPr>
        <p:spPr>
          <a:xfrm>
            <a:off x="730250" y="1517650"/>
            <a:ext cx="11210417" cy="28448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54F90"/>
                </a:solidFill>
                <a:latin typeface="Roboto" pitchFamily="34" charset="0"/>
                <a:ea typeface="Roboto" pitchFamily="34" charset="-122"/>
                <a:cs typeface="Roboto" pitchFamily="34" charset="-120"/>
              </a:rPr>
              <a:t>Profiled inputs only</a:t>
            </a:r>
            <a:endParaRPr lang="en-US" sz="1700" dirty="0"/>
          </a:p>
        </p:txBody>
      </p:sp>
      <p:sp>
        <p:nvSpPr>
          <p:cNvPr id="6" name="Text 4"/>
          <p:cNvSpPr/>
          <p:nvPr/>
        </p:nvSpPr>
        <p:spPr>
          <a:xfrm>
            <a:off x="730250" y="1847850"/>
            <a:ext cx="11210417" cy="471170"/>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The attack recognizes new captures of inputs seen in profiling; labeling unseen syndrome volumes is open, and degenerate syndromes rule out unique error reconstruction.</a:t>
            </a:r>
            <a:endParaRPr lang="en-US" sz="1350" dirty="0"/>
          </a:p>
        </p:txBody>
      </p:sp>
      <p:sp>
        <p:nvSpPr>
          <p:cNvPr id="7" name="Shape 5"/>
          <p:cNvSpPr/>
          <p:nvPr/>
        </p:nvSpPr>
        <p:spPr>
          <a:xfrm>
            <a:off x="460375" y="2549525"/>
            <a:ext cx="11239500" cy="1009650"/>
          </a:xfrm>
          <a:prstGeom prst="rect">
            <a:avLst/>
          </a:prstGeom>
          <a:solidFill>
            <a:srgbClr val="FFFFFF"/>
          </a:solidFill>
          <a:ln w="6350">
            <a:solidFill>
              <a:srgbClr val="BFBFBF"/>
            </a:solidFill>
            <a:prstDash val="solid"/>
          </a:ln>
        </p:spPr>
        <p:txBody>
          <a:bodyPr/>
          <a:lstStyle/>
          <a:p>
            <a:endParaRPr lang="en-US"/>
          </a:p>
        </p:txBody>
      </p:sp>
      <p:sp>
        <p:nvSpPr>
          <p:cNvPr id="8" name="Shape 6"/>
          <p:cNvSpPr/>
          <p:nvPr/>
        </p:nvSpPr>
        <p:spPr>
          <a:xfrm>
            <a:off x="457200" y="2546350"/>
            <a:ext cx="127000" cy="1016000"/>
          </a:xfrm>
          <a:prstGeom prst="rect">
            <a:avLst/>
          </a:prstGeom>
          <a:solidFill>
            <a:srgbClr val="154F90"/>
          </a:solidFill>
          <a:ln/>
        </p:spPr>
        <p:txBody>
          <a:bodyPr/>
          <a:lstStyle/>
          <a:p>
            <a:endParaRPr lang="en-US"/>
          </a:p>
        </p:txBody>
      </p:sp>
      <p:sp>
        <p:nvSpPr>
          <p:cNvPr id="9" name="Text 7"/>
          <p:cNvSpPr/>
          <p:nvPr/>
        </p:nvSpPr>
        <p:spPr>
          <a:xfrm>
            <a:off x="730250" y="2647950"/>
            <a:ext cx="11210417" cy="28448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54F90"/>
                </a:solidFill>
                <a:latin typeface="Roboto" pitchFamily="34" charset="0"/>
                <a:ea typeface="Roboto" pitchFamily="34" charset="-122"/>
                <a:cs typeface="Roboto" pitchFamily="34" charset="-120"/>
              </a:rPr>
              <a:t>One device, sessions close in time</a:t>
            </a:r>
            <a:endParaRPr lang="en-US" sz="1700" dirty="0"/>
          </a:p>
        </p:txBody>
      </p:sp>
      <p:sp>
        <p:nvSpPr>
          <p:cNvPr id="10" name="Text 8"/>
          <p:cNvSpPr/>
          <p:nvPr/>
        </p:nvSpPr>
        <p:spPr>
          <a:xfrm>
            <a:off x="730250" y="2978150"/>
            <a:ext cx="11210417" cy="248285"/>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All training and testing use one Cortex-M4 target; transfer across boards, probes, gains, time gaps and environments is untested.</a:t>
            </a:r>
            <a:endParaRPr lang="en-US" sz="1350" dirty="0"/>
          </a:p>
        </p:txBody>
      </p:sp>
      <p:sp>
        <p:nvSpPr>
          <p:cNvPr id="11" name="Shape 9"/>
          <p:cNvSpPr/>
          <p:nvPr/>
        </p:nvSpPr>
        <p:spPr>
          <a:xfrm>
            <a:off x="460375" y="3679825"/>
            <a:ext cx="11239500" cy="1009650"/>
          </a:xfrm>
          <a:prstGeom prst="rect">
            <a:avLst/>
          </a:prstGeom>
          <a:solidFill>
            <a:srgbClr val="FFFFFF"/>
          </a:solidFill>
          <a:ln w="6350">
            <a:solidFill>
              <a:srgbClr val="BFBFBF"/>
            </a:solidFill>
            <a:prstDash val="solid"/>
          </a:ln>
        </p:spPr>
        <p:txBody>
          <a:bodyPr/>
          <a:lstStyle/>
          <a:p>
            <a:endParaRPr lang="en-US"/>
          </a:p>
        </p:txBody>
      </p:sp>
      <p:sp>
        <p:nvSpPr>
          <p:cNvPr id="12" name="Shape 10"/>
          <p:cNvSpPr/>
          <p:nvPr/>
        </p:nvSpPr>
        <p:spPr>
          <a:xfrm>
            <a:off x="457200" y="3676650"/>
            <a:ext cx="127000" cy="1016000"/>
          </a:xfrm>
          <a:prstGeom prst="rect">
            <a:avLst/>
          </a:prstGeom>
          <a:solidFill>
            <a:srgbClr val="2E75B6"/>
          </a:solidFill>
          <a:ln/>
        </p:spPr>
        <p:txBody>
          <a:bodyPr/>
          <a:lstStyle/>
          <a:p>
            <a:endParaRPr lang="en-US"/>
          </a:p>
        </p:txBody>
      </p:sp>
      <p:sp>
        <p:nvSpPr>
          <p:cNvPr id="13" name="Text 11"/>
          <p:cNvSpPr/>
          <p:nvPr/>
        </p:nvSpPr>
        <p:spPr>
          <a:xfrm>
            <a:off x="730250" y="3778250"/>
            <a:ext cx="11210417" cy="28448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54F90"/>
                </a:solidFill>
                <a:latin typeface="Roboto" pitchFamily="34" charset="0"/>
                <a:ea typeface="Roboto" pitchFamily="34" charset="-122"/>
                <a:cs typeface="Roboto" pitchFamily="34" charset="-120"/>
              </a:rPr>
              <a:t>Layer comparison is not controlled</a:t>
            </a:r>
            <a:endParaRPr lang="en-US" sz="1700" dirty="0"/>
          </a:p>
        </p:txBody>
      </p:sp>
      <p:sp>
        <p:nvSpPr>
          <p:cNvPr id="14" name="Text 12"/>
          <p:cNvSpPr/>
          <p:nvPr/>
        </p:nvSpPr>
        <p:spPr>
          <a:xfrm>
            <a:off x="730250" y="4108450"/>
            <a:ext cx="11210417" cy="471170"/>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CONV1 and FC3 windows differ in length, instrumentation point, signal-to-noise ratio and exposed work; a follow-up should equalize time and multiply-accumulate counts.</a:t>
            </a:r>
            <a:endParaRPr lang="en-US" sz="1350" dirty="0"/>
          </a:p>
        </p:txBody>
      </p:sp>
      <p:sp>
        <p:nvSpPr>
          <p:cNvPr id="15" name="Shape 13"/>
          <p:cNvSpPr/>
          <p:nvPr/>
        </p:nvSpPr>
        <p:spPr>
          <a:xfrm>
            <a:off x="460375" y="4810125"/>
            <a:ext cx="11239500" cy="1009650"/>
          </a:xfrm>
          <a:prstGeom prst="rect">
            <a:avLst/>
          </a:prstGeom>
          <a:solidFill>
            <a:srgbClr val="FFFFFF"/>
          </a:solidFill>
          <a:ln w="6350">
            <a:solidFill>
              <a:srgbClr val="BFBFBF"/>
            </a:solidFill>
            <a:prstDash val="solid"/>
          </a:ln>
        </p:spPr>
        <p:txBody>
          <a:bodyPr/>
          <a:lstStyle/>
          <a:p>
            <a:endParaRPr lang="en-US"/>
          </a:p>
        </p:txBody>
      </p:sp>
      <p:sp>
        <p:nvSpPr>
          <p:cNvPr id="16" name="Shape 14"/>
          <p:cNvSpPr/>
          <p:nvPr/>
        </p:nvSpPr>
        <p:spPr>
          <a:xfrm>
            <a:off x="457200" y="4806950"/>
            <a:ext cx="127000" cy="1016000"/>
          </a:xfrm>
          <a:prstGeom prst="rect">
            <a:avLst/>
          </a:prstGeom>
          <a:solidFill>
            <a:srgbClr val="548235"/>
          </a:solidFill>
          <a:ln/>
        </p:spPr>
        <p:txBody>
          <a:bodyPr/>
          <a:lstStyle/>
          <a:p>
            <a:endParaRPr lang="en-US"/>
          </a:p>
        </p:txBody>
      </p:sp>
      <p:sp>
        <p:nvSpPr>
          <p:cNvPr id="17" name="Text 15"/>
          <p:cNvSpPr/>
          <p:nvPr/>
        </p:nvSpPr>
        <p:spPr>
          <a:xfrm>
            <a:off x="730250" y="4908550"/>
            <a:ext cx="11210417" cy="28448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54F90"/>
                </a:solidFill>
                <a:latin typeface="Roboto" pitchFamily="34" charset="0"/>
                <a:ea typeface="Roboto" pitchFamily="34" charset="-122"/>
                <a:cs typeface="Roboto" pitchFamily="34" charset="-120"/>
              </a:rPr>
              <a:t>Other implementations and countermeasures</a:t>
            </a:r>
            <a:endParaRPr lang="en-US" sz="1700" dirty="0"/>
          </a:p>
        </p:txBody>
      </p:sp>
      <p:sp>
        <p:nvSpPr>
          <p:cNvPr id="18" name="Text 16"/>
          <p:cNvSpPr/>
          <p:nvPr/>
        </p:nvSpPr>
        <p:spPr>
          <a:xfrm>
            <a:off x="730250" y="5238750"/>
            <a:ext cx="11210417" cy="248285"/>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Fully embedded decoders, parallel FPGA/RFSoC designs, EM side channels and constant-work countermeasures remain to be evaluated.</a:t>
            </a:r>
            <a:endParaRPr lang="en-US" sz="1350" dirty="0"/>
          </a:p>
        </p:txBody>
      </p:sp>
      <p:pic>
        <p:nvPicPr>
          <p:cNvPr id="19" name="Image 0"/>
          <p:cNvPicPr>
            <a:picLocks noChangeAspect="1"/>
          </p:cNvPicPr>
          <p:nvPr/>
        </p:nvPicPr>
        <p:blipFill>
          <a:blip r:embed="rId3"/>
          <a:srcRect l="-391" r="-391"/>
          <a:stretch/>
        </p:blipFill>
        <p:spPr>
          <a:xfrm>
            <a:off x="76200" y="6394450"/>
            <a:ext cx="349250" cy="336550"/>
          </a:xfrm>
          <a:prstGeom prst="rect">
            <a:avLst/>
          </a:prstGeom>
        </p:spPr>
      </p:pic>
      <p:sp>
        <p:nvSpPr>
          <p:cNvPr id="20" name="Text 17"/>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1" name="Text 18"/>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20</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Physical Side Channels in the Quantum Stack</a:t>
            </a:r>
            <a:endParaRPr lang="en-US" sz="2800" dirty="0"/>
          </a:p>
        </p:txBody>
      </p:sp>
      <p:sp>
        <p:nvSpPr>
          <p:cNvPr id="3" name="Text 1"/>
          <p:cNvSpPr/>
          <p:nvPr/>
        </p:nvSpPr>
        <p:spPr>
          <a:xfrm>
            <a:off x="711708" y="1689100"/>
            <a:ext cx="5677662" cy="56165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CMOS power draw depends on </a:t>
            </a:r>
            <a:r>
              <a:rPr lang="en-US" sz="1600" b="1" dirty="0">
                <a:solidFill>
                  <a:srgbClr val="000000"/>
                </a:solidFill>
                <a:latin typeface="Roboto" pitchFamily="34" charset="0"/>
                <a:ea typeface="Roboto" pitchFamily="34" charset="-122"/>
                <a:cs typeface="Roboto" pitchFamily="34" charset="-120"/>
              </a:rPr>
              <a:t>data and operations</a:t>
            </a:r>
            <a:r>
              <a:rPr lang="en-US" sz="1600" dirty="0">
                <a:solidFill>
                  <a:srgbClr val="000000"/>
                </a:solidFill>
                <a:latin typeface="Roboto" pitchFamily="34" charset="0"/>
                <a:ea typeface="Roboto" pitchFamily="34" charset="-122"/>
                <a:cs typeface="Roboto" pitchFamily="34" charset="-120"/>
              </a:rPr>
              <a:t>, so it reveals values software never outputs.</a:t>
            </a:r>
            <a:endParaRPr lang="en-US" sz="1600" dirty="0"/>
          </a:p>
        </p:txBody>
      </p:sp>
      <p:sp>
        <p:nvSpPr>
          <p:cNvPr id="4" name="Text 2"/>
          <p:cNvSpPr/>
          <p:nvPr/>
        </p:nvSpPr>
        <p:spPr>
          <a:xfrm>
            <a:off x="711708" y="2542853"/>
            <a:ext cx="5677662" cy="56165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b="1" dirty="0">
                <a:solidFill>
                  <a:srgbClr val="000000"/>
                </a:solidFill>
                <a:latin typeface="Roboto" pitchFamily="34" charset="0"/>
                <a:ea typeface="Roboto" pitchFamily="34" charset="-122"/>
                <a:cs typeface="Roboto" pitchFamily="34" charset="-120"/>
              </a:rPr>
              <a:t>Profiled attacks</a:t>
            </a:r>
            <a:r>
              <a:rPr lang="en-US" sz="1600" dirty="0">
                <a:solidFill>
                  <a:srgbClr val="000000"/>
                </a:solidFill>
                <a:latin typeface="Roboto" pitchFamily="34" charset="0"/>
                <a:ea typeface="Roboto" pitchFamily="34" charset="-122"/>
                <a:cs typeface="Roboto" pitchFamily="34" charset="-120"/>
              </a:rPr>
              <a:t>: train on labeled traces from a controlled setting, then classify new ones.</a:t>
            </a:r>
            <a:endParaRPr lang="en-US" sz="1600" dirty="0"/>
          </a:p>
        </p:txBody>
      </p:sp>
      <p:sp>
        <p:nvSpPr>
          <p:cNvPr id="5" name="Text 3"/>
          <p:cNvSpPr/>
          <p:nvPr/>
        </p:nvSpPr>
        <p:spPr>
          <a:xfrm>
            <a:off x="711708" y="3396617"/>
            <a:ext cx="5677662" cy="561658"/>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b="1" dirty="0">
                <a:solidFill>
                  <a:srgbClr val="000000"/>
                </a:solidFill>
                <a:latin typeface="Roboto" pitchFamily="34" charset="0"/>
                <a:ea typeface="Roboto" pitchFamily="34" charset="-122"/>
                <a:cs typeface="Roboto" pitchFamily="34" charset="-120"/>
              </a:rPr>
              <a:t>Embedded neural networks</a:t>
            </a:r>
            <a:r>
              <a:rPr lang="en-US" sz="1600" dirty="0">
                <a:solidFill>
                  <a:srgbClr val="000000"/>
                </a:solidFill>
                <a:latin typeface="Roboto" pitchFamily="34" charset="0"/>
                <a:ea typeface="Roboto" pitchFamily="34" charset="-122"/>
                <a:cs typeface="Roboto" pitchFamily="34" charset="-120"/>
              </a:rPr>
              <a:t> are natural targets, because inference is regular and data-dependent.</a:t>
            </a:r>
            <a:endParaRPr lang="en-US" sz="1600" dirty="0"/>
          </a:p>
        </p:txBody>
      </p:sp>
      <p:sp>
        <p:nvSpPr>
          <p:cNvPr id="6" name="Text 4"/>
          <p:cNvSpPr/>
          <p:nvPr/>
        </p:nvSpPr>
        <p:spPr>
          <a:xfrm>
            <a:off x="711708" y="4250370"/>
            <a:ext cx="5677662" cy="56165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Here the secret is the </a:t>
            </a:r>
            <a:r>
              <a:rPr lang="en-US" sz="1600" b="1" dirty="0">
                <a:solidFill>
                  <a:srgbClr val="000000"/>
                </a:solidFill>
                <a:latin typeface="Roboto" pitchFamily="34" charset="0"/>
                <a:ea typeface="Roboto" pitchFamily="34" charset="-122"/>
                <a:cs typeface="Roboto" pitchFamily="34" charset="-120"/>
              </a:rPr>
              <a:t>label</a:t>
            </a:r>
            <a:r>
              <a:rPr lang="en-US" sz="1600" dirty="0">
                <a:solidFill>
                  <a:srgbClr val="000000"/>
                </a:solidFill>
                <a:latin typeface="Roboto" pitchFamily="34" charset="0"/>
                <a:ea typeface="Roboto" pitchFamily="34" charset="-122"/>
                <a:cs typeface="Roboto" pitchFamily="34" charset="-120"/>
              </a:rPr>
              <a:t> the decoder assigns to a syndrome, not a model weight.</a:t>
            </a:r>
            <a:endParaRPr lang="en-US" sz="1600" dirty="0"/>
          </a:p>
        </p:txBody>
      </p:sp>
      <p:sp>
        <p:nvSpPr>
          <p:cNvPr id="7" name="Text 5"/>
          <p:cNvSpPr/>
          <p:nvPr/>
        </p:nvSpPr>
        <p:spPr>
          <a:xfrm>
            <a:off x="6462586" y="1689100"/>
            <a:ext cx="5350129" cy="254000"/>
          </a:xfrm>
          <a:prstGeom prst="rect">
            <a:avLst/>
          </a:prstGeom>
          <a:noFill/>
          <a:ln/>
        </p:spPr>
        <p:txBody>
          <a:bodyPr wrap="square" lIns="0" tIns="0" rIns="0" bIns="0" rtlCol="0" anchor="t">
            <a:normAutofit/>
          </a:bodyPr>
          <a:lstStyle/>
          <a:p>
            <a:pPr marL="0" indent="0" algn="ctr">
              <a:lnSpc>
                <a:spcPts val="1800"/>
              </a:lnSpc>
              <a:buNone/>
            </a:pPr>
            <a:r>
              <a:rPr lang="en-US" sz="1500" b="1" dirty="0">
                <a:solidFill>
                  <a:srgbClr val="154F90"/>
                </a:solidFill>
                <a:latin typeface="Roboto" pitchFamily="34" charset="0"/>
                <a:ea typeface="Roboto" pitchFamily="34" charset="-122"/>
                <a:cs typeface="Roboto" pitchFamily="34" charset="-120"/>
              </a:rPr>
              <a:t>Side channels in the quantum stack</a:t>
            </a:r>
            <a:endParaRPr lang="en-US" sz="1500" dirty="0"/>
          </a:p>
        </p:txBody>
      </p:sp>
      <p:sp>
        <p:nvSpPr>
          <p:cNvPr id="8" name="Shape 6"/>
          <p:cNvSpPr/>
          <p:nvPr/>
        </p:nvSpPr>
        <p:spPr>
          <a:xfrm>
            <a:off x="11731625" y="2019300"/>
            <a:ext cx="0" cy="2139950"/>
          </a:xfrm>
          <a:prstGeom prst="line">
            <a:avLst/>
          </a:prstGeom>
          <a:noFill/>
          <a:ln w="6350">
            <a:solidFill>
              <a:srgbClr val="BFBFBF"/>
            </a:solidFill>
            <a:prstDash val="solid"/>
          </a:ln>
        </p:spPr>
        <p:txBody>
          <a:bodyPr/>
          <a:lstStyle/>
          <a:p>
            <a:endParaRPr lang="en-US"/>
          </a:p>
        </p:txBody>
      </p:sp>
      <p:sp>
        <p:nvSpPr>
          <p:cNvPr id="9" name="Shape 7"/>
          <p:cNvSpPr/>
          <p:nvPr/>
        </p:nvSpPr>
        <p:spPr>
          <a:xfrm>
            <a:off x="6540500" y="4156075"/>
            <a:ext cx="5194300" cy="0"/>
          </a:xfrm>
          <a:prstGeom prst="line">
            <a:avLst/>
          </a:prstGeom>
          <a:noFill/>
          <a:ln w="6350">
            <a:solidFill>
              <a:srgbClr val="BFBFBF"/>
            </a:solidFill>
            <a:prstDash val="solid"/>
          </a:ln>
        </p:spPr>
        <p:txBody>
          <a:bodyPr/>
          <a:lstStyle/>
          <a:p>
            <a:endParaRPr lang="en-US"/>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553200" y="2032000"/>
          <a:ext cx="5175251" cy="2187575"/>
        </p:xfrm>
        <a:graphic>
          <a:graphicData uri="http://schemas.openxmlformats.org/drawingml/2006/table">
            <a:tbl>
              <a:tblPr/>
              <a:tblGrid>
                <a:gridCol w="1397318">
                  <a:extLst>
                    <a:ext uri="{9D8B030D-6E8A-4147-A177-3AD203B41FA5}">
                      <a16:colId xmlns:a16="http://schemas.microsoft.com/office/drawing/2014/main" val="20000"/>
                    </a:ext>
                  </a:extLst>
                </a:gridCol>
                <a:gridCol w="1604328">
                  <a:extLst>
                    <a:ext uri="{9D8B030D-6E8A-4147-A177-3AD203B41FA5}">
                      <a16:colId xmlns:a16="http://schemas.microsoft.com/office/drawing/2014/main" val="20001"/>
                    </a:ext>
                  </a:extLst>
                </a:gridCol>
                <a:gridCol w="2173605">
                  <a:extLst>
                    <a:ext uri="{9D8B030D-6E8A-4147-A177-3AD203B41FA5}">
                      <a16:colId xmlns:a16="http://schemas.microsoft.com/office/drawing/2014/main" val="20002"/>
                    </a:ext>
                  </a:extLst>
                </a:gridCol>
              </a:tblGrid>
              <a:tr h="309880">
                <a:tc>
                  <a:txBody>
                    <a:bodyPr/>
                    <a:lstStyle/>
                    <a:p>
                      <a:pPr marL="0" indent="0">
                        <a:lnSpc>
                          <a:spcPts val="1680"/>
                        </a:lnSpc>
                        <a:buNone/>
                      </a:pPr>
                      <a:r>
                        <a:rPr lang="en-US" sz="1200" b="1" dirty="0">
                          <a:solidFill>
                            <a:srgbClr val="FFFFFF"/>
                          </a:solidFill>
                          <a:latin typeface="Roboto" pitchFamily="34" charset="0"/>
                          <a:ea typeface="Roboto" pitchFamily="34" charset="-122"/>
                          <a:cs typeface="Roboto" pitchFamily="34" charset="-120"/>
                        </a:rPr>
                        <a:t>Work</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nSpc>
                          <a:spcPts val="1680"/>
                        </a:lnSpc>
                        <a:buNone/>
                      </a:pPr>
                      <a:r>
                        <a:rPr lang="en-US" sz="1200" b="1" dirty="0">
                          <a:solidFill>
                            <a:srgbClr val="FFFFFF"/>
                          </a:solidFill>
                          <a:latin typeface="Roboto" pitchFamily="34" charset="0"/>
                          <a:ea typeface="Roboto" pitchFamily="34" charset="-122"/>
                          <a:cs typeface="Roboto" pitchFamily="34" charset="-120"/>
                        </a:rPr>
                        <a:t>Observed signal</a:t>
                      </a:r>
                      <a:endParaRPr lang="en-US" sz="1200" dirty="0">
                        <a:latin typeface="Roboto" charset="0"/>
                        <a:ea typeface="Roboto" charset="0"/>
                        <a:cs typeface="Roboto" charset="0"/>
                      </a:endParaRPr>
                    </a:p>
                  </a:txBody>
                  <a:tcPr marL="53340" marR="53340" marT="53340" marB="5334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nSpc>
                          <a:spcPts val="1680"/>
                        </a:lnSpc>
                        <a:buNone/>
                      </a:pPr>
                      <a:r>
                        <a:rPr lang="en-US" sz="1200" b="1" dirty="0">
                          <a:solidFill>
                            <a:srgbClr val="FFFFFF"/>
                          </a:solidFill>
                          <a:latin typeface="Roboto" pitchFamily="34" charset="0"/>
                          <a:ea typeface="Roboto" pitchFamily="34" charset="-122"/>
                          <a:cs typeface="Roboto" pitchFamily="34" charset="-120"/>
                        </a:rPr>
                        <a:t>Inferred information</a:t>
                      </a:r>
                      <a:endParaRPr lang="en-US" sz="1200" dirty="0">
                        <a:latin typeface="Roboto" charset="0"/>
                        <a:ea typeface="Roboto" charset="0"/>
                        <a:cs typeface="Roboto" charset="0"/>
                      </a:endParaRPr>
                    </a:p>
                  </a:txBody>
                  <a:tcPr marL="53340" marR="53340" marT="53340" marB="5334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extLst>
                  <a:ext uri="{0D108BD9-81ED-4DB2-BD59-A6C34878D82A}">
                    <a16:rowId xmlns:a16="http://schemas.microsoft.com/office/drawing/2014/main" val="10000"/>
                  </a:ext>
                </a:extLst>
              </a:tr>
              <a:tr h="5003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Erata et al.; Xu et al.</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Controller power</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Control pulses and quantum circuits</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1"/>
                  </a:ext>
                </a:extLst>
              </a:tr>
              <a:tr h="5003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TraceQ</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Surface-code patch activity</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Fault-tolerant circuit dataflow</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2"/>
                  </a:ext>
                </a:extLst>
              </a:tr>
              <a:tr h="3098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Shukla et al.</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Syndrome stream</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Logical-gate fingerprints</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3"/>
                  </a:ext>
                </a:extLst>
              </a:tr>
              <a:tr h="500380">
                <a:tc>
                  <a:txBody>
                    <a:bodyPr/>
                    <a:lstStyle/>
                    <a:p>
                      <a:pPr marL="0" indent="0">
                        <a:lnSpc>
                          <a:spcPts val="1680"/>
                        </a:lnSpc>
                        <a:buNone/>
                      </a:pPr>
                      <a:r>
                        <a:rPr lang="en-US" sz="1200" dirty="0">
                          <a:solidFill>
                            <a:srgbClr val="154F90"/>
                          </a:solidFill>
                          <a:latin typeface="Roboto" pitchFamily="34" charset="0"/>
                          <a:ea typeface="Roboto" pitchFamily="34" charset="-122"/>
                          <a:cs typeface="Roboto" pitchFamily="34" charset="-120"/>
                        </a:rPr>
                        <a:t>This work</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BBC0C7"/>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BC0C7"/>
                      </a:solidFill>
                      <a:prstDash val="solid"/>
                      <a:round/>
                      <a:headEnd type="none" w="med" len="med"/>
                      <a:tailEnd type="none" w="med" len="med"/>
                    </a:lnB>
                    <a:solidFill>
                      <a:srgbClr val="EAF1FA"/>
                    </a:solidFill>
                  </a:tcPr>
                </a:tc>
                <a:tc>
                  <a:txBody>
                    <a:bodyPr/>
                    <a:lstStyle/>
                    <a:p>
                      <a:pPr marL="0" indent="0">
                        <a:lnSpc>
                          <a:spcPts val="1680"/>
                        </a:lnSpc>
                        <a:buNone/>
                      </a:pPr>
                      <a:r>
                        <a:rPr lang="en-US" sz="1200" dirty="0">
                          <a:solidFill>
                            <a:srgbClr val="154F90"/>
                          </a:solidFill>
                          <a:latin typeface="Roboto" pitchFamily="34" charset="0"/>
                          <a:ea typeface="Roboto" pitchFamily="34" charset="-122"/>
                          <a:cs typeface="Roboto" pitchFamily="34" charset="-120"/>
                        </a:rPr>
                        <a:t>ML decoder power</a:t>
                      </a:r>
                      <a:endParaRPr lang="en-US" sz="1200" dirty="0">
                        <a:latin typeface="Roboto" charset="0"/>
                        <a:ea typeface="Roboto" charset="0"/>
                        <a:cs typeface="Roboto" charset="0"/>
                      </a:endParaRPr>
                    </a:p>
                  </a:txBody>
                  <a:tcPr marL="53340" marR="53340" marT="53340" marB="53340">
                    <a:lnL w="12700" cap="flat" cmpd="sng" algn="ctr">
                      <a:solidFill>
                        <a:srgbClr val="BBC0C7"/>
                      </a:solidFill>
                      <a:prstDash val="solid"/>
                      <a:round/>
                      <a:headEnd type="none" w="med" len="med"/>
                      <a:tailEnd type="none" w="med" len="med"/>
                    </a:lnL>
                    <a:lnR w="12700" cap="flat" cmpd="sng" algn="ctr">
                      <a:solidFill>
                        <a:srgbClr val="BBC0C7"/>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BC0C7"/>
                      </a:solidFill>
                      <a:prstDash val="solid"/>
                      <a:round/>
                      <a:headEnd type="none" w="med" len="med"/>
                      <a:tailEnd type="none" w="med" len="med"/>
                    </a:lnB>
                    <a:solidFill>
                      <a:srgbClr val="EAF1FA"/>
                    </a:solidFill>
                  </a:tcPr>
                </a:tc>
                <a:tc>
                  <a:txBody>
                    <a:bodyPr/>
                    <a:lstStyle/>
                    <a:p>
                      <a:pPr marL="0" indent="0">
                        <a:lnSpc>
                          <a:spcPts val="1680"/>
                        </a:lnSpc>
                        <a:buNone/>
                      </a:pPr>
                      <a:r>
                        <a:rPr lang="en-US" sz="1200" dirty="0">
                          <a:solidFill>
                            <a:srgbClr val="154F90"/>
                          </a:solidFill>
                          <a:latin typeface="Roboto" pitchFamily="34" charset="0"/>
                          <a:ea typeface="Roboto" pitchFamily="34" charset="-122"/>
                          <a:cs typeface="Roboto" pitchFamily="34" charset="-120"/>
                        </a:rPr>
                        <a:t>Qubit error location and error type</a:t>
                      </a:r>
                      <a:endParaRPr lang="en-US" sz="1200" dirty="0">
                        <a:latin typeface="Roboto" charset="0"/>
                        <a:ea typeface="Roboto" charset="0"/>
                        <a:cs typeface="Roboto" charset="0"/>
                      </a:endParaRPr>
                    </a:p>
                  </a:txBody>
                  <a:tcPr marL="53340" marR="53340" marT="53340" marB="53340">
                    <a:lnL w="12700" cap="flat" cmpd="sng" algn="ctr">
                      <a:solidFill>
                        <a:srgbClr val="BBC0C7"/>
                      </a:solidFill>
                      <a:prstDash val="solid"/>
                      <a:round/>
                      <a:headEnd type="none" w="med" len="med"/>
                      <a:tailEnd type="none" w="med" len="med"/>
                    </a:lnL>
                    <a:lnR w="12700" cap="flat" cmpd="sng" algn="ctr">
                      <a:solidFill>
                        <a:srgbClr val="BBC0C7"/>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BC0C7"/>
                      </a:solidFill>
                      <a:prstDash val="solid"/>
                      <a:round/>
                      <a:headEnd type="none" w="med" len="med"/>
                      <a:tailEnd type="none" w="med" len="med"/>
                    </a:lnB>
                    <a:solidFill>
                      <a:srgbClr val="EAF1FA"/>
                    </a:solidFill>
                  </a:tcPr>
                </a:tc>
                <a:extLst>
                  <a:ext uri="{0D108BD9-81ED-4DB2-BD59-A6C34878D82A}">
                    <a16:rowId xmlns:a16="http://schemas.microsoft.com/office/drawing/2014/main" val="10004"/>
                  </a:ext>
                </a:extLst>
              </a:tr>
            </a:tbl>
          </a:graphicData>
        </a:graphic>
      </p:graphicFrame>
      <p:sp>
        <p:nvSpPr>
          <p:cNvPr id="11" name="Text 8"/>
          <p:cNvSpPr/>
          <p:nvPr/>
        </p:nvSpPr>
        <p:spPr>
          <a:xfrm>
            <a:off x="6462586" y="4381500"/>
            <a:ext cx="5350129" cy="240030"/>
          </a:xfrm>
          <a:prstGeom prst="rect">
            <a:avLst/>
          </a:prstGeom>
          <a:noFill/>
          <a:ln/>
        </p:spPr>
        <p:txBody>
          <a:bodyPr wrap="square" lIns="0" tIns="0" rIns="0" bIns="0" rtlCol="0" anchor="t">
            <a:normAutofit/>
          </a:bodyPr>
          <a:lstStyle/>
          <a:p>
            <a:pPr marL="0" indent="0" algn="ctr">
              <a:lnSpc>
                <a:spcPts val="1690"/>
              </a:lnSpc>
              <a:buNone/>
            </a:pPr>
            <a:r>
              <a:rPr lang="en-US" sz="1300" i="1" dirty="0">
                <a:solidFill>
                  <a:srgbClr val="000000"/>
                </a:solidFill>
                <a:latin typeface="Roboto" pitchFamily="34" charset="0"/>
                <a:ea typeface="Roboto" pitchFamily="34" charset="-122"/>
                <a:cs typeface="Roboto" pitchFamily="34" charset="-120"/>
              </a:rPr>
              <a:t>Our work is the first to attack the </a:t>
            </a:r>
            <a:r>
              <a:rPr lang="en-US" sz="1300" b="1" i="1" dirty="0">
                <a:solidFill>
                  <a:srgbClr val="154F90"/>
                </a:solidFill>
                <a:latin typeface="Roboto" pitchFamily="34" charset="0"/>
                <a:ea typeface="Roboto" pitchFamily="34" charset="-122"/>
                <a:cs typeface="Roboto" pitchFamily="34" charset="-120"/>
              </a:rPr>
              <a:t>ML decoder itself</a:t>
            </a:r>
            <a:r>
              <a:rPr lang="en-US" sz="1300" i="1" dirty="0">
                <a:solidFill>
                  <a:srgbClr val="000000"/>
                </a:solidFill>
                <a:latin typeface="Roboto" pitchFamily="34" charset="0"/>
                <a:ea typeface="Roboto" pitchFamily="34" charset="-122"/>
                <a:cs typeface="Roboto" pitchFamily="34" charset="-120"/>
              </a:rPr>
              <a:t>.</a:t>
            </a:r>
            <a:endParaRPr lang="en-US" sz="1300" dirty="0"/>
          </a:p>
        </p:txBody>
      </p:sp>
      <p:pic>
        <p:nvPicPr>
          <p:cNvPr id="12" name="Image 0"/>
          <p:cNvPicPr>
            <a:picLocks noChangeAspect="1"/>
          </p:cNvPicPr>
          <p:nvPr/>
        </p:nvPicPr>
        <p:blipFill>
          <a:blip r:embed="rId3"/>
          <a:srcRect l="-391" r="-391"/>
          <a:stretch/>
        </p:blipFill>
        <p:spPr>
          <a:xfrm>
            <a:off x="76200" y="6394450"/>
            <a:ext cx="349250" cy="336550"/>
          </a:xfrm>
          <a:prstGeom prst="rect">
            <a:avLst/>
          </a:prstGeom>
        </p:spPr>
      </p:pic>
      <p:sp>
        <p:nvSpPr>
          <p:cNvPr id="13" name="Text 9"/>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14" name="Text 10"/>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21</a:t>
            </a:r>
            <a:endParaRPr lang="en-US" sz="1200" dirty="0"/>
          </a:p>
        </p:txBody>
      </p:sp>
    </p:spTree>
  </p:cSld>
  <p:clrMapOvr>
    <a:masterClrMapping/>
  </p:clrMapOvr>
</p:sld>
</file>

<file path=ppt/theme/theme1.xml><?xml version="1.0" encoding="utf-8"?>
<a:theme xmlns:a="http://schemas.openxmlformats.org/drawingml/2006/main" name="Power Side-Channel Attacks on ML-based QEC Decoders — HASP 2026">
  <a:themeElements>
    <a:clrScheme name="Power Side-Channel Attacks on ML-based QEC Decoders — HASP 2026">
      <a:dk1>
        <a:srgbClr val="154F90"/>
      </a:dk1>
      <a:lt1>
        <a:srgbClr val="FFFFFF"/>
      </a:lt1>
      <a:dk2>
        <a:srgbClr val="507BAC"/>
      </a:dk2>
      <a:lt2>
        <a:srgbClr val="E8EDF4"/>
      </a:lt2>
      <a:accent1>
        <a:srgbClr val="00346B"/>
      </a:accent1>
      <a:accent2>
        <a:srgbClr val="ED7D31"/>
      </a:accent2>
      <a:accent3>
        <a:srgbClr val="548235"/>
      </a:accent3>
      <a:accent4>
        <a:srgbClr val="C55A11"/>
      </a:accent4>
      <a:accent5>
        <a:srgbClr val="C00000"/>
      </a:accent5>
      <a:accent6>
        <a:srgbClr val="2E75B6"/>
      </a:accent6>
      <a:hlink>
        <a:srgbClr val="0563C1"/>
      </a:hlink>
      <a:folHlink>
        <a:srgbClr val="954F72"/>
      </a:folHlink>
    </a:clrScheme>
    <a:fontScheme name="Power Side-Channel Attacks on ML-based QEC Decoders — HASP 2026">
      <a:majorFont>
        <a:latin typeface="Robot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Robo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TotalTime>
  <Words>4633</Words>
  <Application>Microsoft Macintosh PowerPoint</Application>
  <PresentationFormat>Widescreen</PresentationFormat>
  <Paragraphs>419</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Roboto</vt:lpstr>
      <vt:lpstr>Power Side-Channel Attacks on ML-based QEC Decoders — HASP 2026</vt:lpstr>
      <vt:lpstr>Power Side-Channel Attacks on Machine-Learning-based Quantum Error Correction Decoders</vt:lpstr>
      <vt:lpstr>ML Decoders in Quantum Error Correction</vt:lpstr>
      <vt:lpstr>Attack Surface in the Quantum Computer Controller</vt:lpstr>
      <vt:lpstr>Threat Model</vt:lpstr>
      <vt:lpstr>Adversary’s Goals</vt:lpstr>
      <vt:lpstr>Target: Deep Q-Learning Decoder</vt:lpstr>
      <vt:lpstr>Remote Experiments on Whisp Cloud</vt:lpstr>
      <vt:lpstr>Evaluation Setup</vt:lpstr>
      <vt:lpstr>Training the Side-Channel Classifier</vt:lpstr>
      <vt:lpstr>Goals 1 and 2: Power Side-Channel Accuracy</vt:lpstr>
      <vt:lpstr>Goal 3: Timing Reveals the Code Size</vt:lpstr>
      <vt:lpstr>Summary</vt:lpstr>
      <vt:lpstr>PowerPoint Presentation</vt:lpstr>
      <vt:lpstr>Trace Capture and Classification</vt:lpstr>
      <vt:lpstr>Dataset and Classification Tasks</vt:lpstr>
      <vt:lpstr>Qubit Localization: Where the Classifier Errs</vt:lpstr>
      <vt:lpstr>Backup: Accuracy and Variability</vt:lpstr>
      <vt:lpstr>Backup: CONV1 vs. FC3 Capture Windows</vt:lpstr>
      <vt:lpstr>Key Observations</vt:lpstr>
      <vt:lpstr>Limitations &amp; Future Directions</vt:lpstr>
      <vt:lpstr>Physical Side Channels in the Quantum Stack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Side-Channel Attacks on ML-based QEC Decoders — HASP 2026</dc:title>
  <dc:subject/>
  <dc:creator/>
  <cp:lastModifiedBy>Etim, Anthony</cp:lastModifiedBy>
  <cp:revision>8</cp:revision>
  <dcterms:created xsi:type="dcterms:W3CDTF">2026-10-29T04:41:06Z</dcterms:created>
  <dcterms:modified xsi:type="dcterms:W3CDTF">2026-10-31T06:02:30Z</dcterms:modified>
</cp:coreProperties>
</file>