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76" r:id="rId6"/>
    <p:sldId id="261" r:id="rId7"/>
    <p:sldId id="262" r:id="rId8"/>
    <p:sldId id="277"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6" d="100"/>
          <a:sy n="126" d="100"/>
        </p:scale>
        <p:origin x="5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5216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session chair. I’m Anthony Etim from Yale; this is joint work with Jakub Szefer at Northwestern. Small transformer language models now run directly on microcontrollers. This talk asks what happens when an attacker with physical access glitches the supply voltage while such a model is generating text: where in the forward pass the glitches land, what they do to the output, and whether a simple recomputation check catches them.</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Language models are now small enough for edge boards, and tiny ones fit on microcontrollers. Generation is a long computation, one forward pass per token, and each step writes state that later steps read. The key-value cache is the obvious example. We split each token step into the six stages on the right and glitch each one separately. And an attacker who physically holds the device can do more than pick the input. They can glitch the supply while it generates text.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attacker physically holds the device, can glitch its supply during generation, reruns chosen inputs while tuning the glitch, and sees whether it responds, raises an alarm or emits a different token. The goal is a wrong token with no alarm. One caveat: we time glitches from a firmware trigger that marks each stage, so our rates measure susceptibility under exact timing, not the success rate of a field attack.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model we attack. It follows Karpathy’s microgpt: one layer, four heads, a KV cache and a 27-character vocabulary trained on names, 4,192 parameters in all. It is a toy, but it has every part of a decoder-only transformer that matters here. The firmware holds a trigger high during the whole pass or during one of the six stages. The windows range from 781 thousand cycles for the MLP to under a thousand for the cache write.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ran every glitch experiment remotely through Whisp Cloud, Northwestern University’s on-demand service for side-channel and fault-injection tools. Thanks to Whisp Cloud for the free access.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Husky clocks the target at 7.3636 MHz and fires a crowbar glitch: a MOSFET briefly shorts the supply rail to ground, once, a chosen number of cycles after the stage trigger. We call that delay the offset, and it decides which part of the computation the glitch hits. A 3,000-attempt Optuna search picked one glitch setting, a pulse of about 62 nanoseconds, which we keep throughout. We see the glitch’s effect only at the outputs.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defense we test is a simple recomputation check. Before each token, the firmware saves the state and runs the forward pass; this is the pass we glitch. It then restores the saved state, runs the step again without a glitch, and compares all 27 logits. If any of them differs by more than 10 to the minus 5, it raises an alarm. This roughly doubles the compute per token. We never glitch the second pass or the comparison, although a real attacker could.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With the model, the glitch and the check set up, we ask four questions. One: can a glitch make the model go wrong without crashing the board, and how often does it crash? We call going wrong without a crash an anomaly. Two: does it matter which stage we glitch, or which prompt the model gets? Three: do the check’s alarms match real changes in the output token? And four: can one glitch change a later token, not just the current one? The attacker wins only with a wrong token and no alarm, which we call a silent token change.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RQ1 and RQ2 first. For each stage, we searched for a glitch timing that works well, then tried it 300 times. Every stage has such a timing: 43% to 99.7% of attempts cause an anomaly without crashing, and 100% of those anomalies set off the check’s alarm. The crash rate depends on the stage: none for the MLP, 45% for the cache write. But if you glitch at a random time in the stage, only 0.9 to 5.4% of attempts cause an anomaly. So the attack depends mostly on glitching at the right moment.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RQ2: the good timing also moves with the input. This plot scans the MLP stage under two prompts, and each spike is a timing that works. The timing we tuned on “an”, 531,080, causes an anomaly 299 times in 300 on “an”, but 0 times in 100 on “be”. On “be”, new spikes appear instead, such as 8 of 10 at 387,189, and 15 timings work against 10 on “an”. Only the embed timing held up, at 73 to 79% on all four prompts. So protecting only the cycles found on one input leaves the stage exposed.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RQ3: do the alarms match real token changes? Not exactly. Across 6,100 attempts, the model never output a wrong token without an alarm, so the rate is at most 0.049% per attempt, and that is with an unglitched second pass. But alarms far outnumber real changes. At the MLP timing, 299 of 300 attempts raised an alarm, yet the token was right every time, because the check compares all 27 logits and tiny changes set it off. So if the device stops on every alarm, these glitches become denial of service. The green bars show wrong logits reaching the host with no alarm.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RQ4: can one glitch change a later token? We glitch one step and let the model keep writing up to twelve more tokens with no more glitches. With no glitch, it writes “a” and stops. At qkv@76,296, the glitched step still wrote the right “a”, but in 4.9% of runs the model then never stopped and ran to the twelve-token limit. So the glitch broke something the next step reads, like the KV cache. At lm_head@22,563 the glitched token itself changed, which is the ordinary case. We did not take memory snapshots, so we cannot prove it was the KV cache.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one answer per question. Every stage of a small transformer’s forward pass has offsets where a voltage glitch causes non-crash anomalies, at a crash cost that depends on timing. The vulnerable offsets move with the input. The recomputation check caught every token change we observed but raised far more alarms than there were token changes. And one glitch can change a later token. So defenses for on-device language models should protect the computation in every stage and the state carried between tokens, not only the stored weights.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Thanks to NSF for support and to Whisp Cloud for free access to the fault-injection setup.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chose the glitch setting with a 3,000-attempt Optuna search using the tree-structured Parzen estimator, sampling width from 2,000 to 2,290, phase offset from 1,800 to 4,000 and repeat of 1 or 2, with zero reward for crashes; it selected width 2,100, phase offset 2,600 and repeat 2. Then, per stage, we scan the window with ten attempts per sampled offset — enough to see whether an offset faults, not how often — and re-test each offset that faulted with 300 new attempts. Because the scan chose these offsets, their rates describe the most vulnerable offsets we found, not a typical offset in the stage. Each attempt gets one category, checked in order: crash; alarm if fault_flag is set; silent token if the emitted token changed without an alarm; read-back mismatch if there was no alarm and the token is unchanged but the logits the host reads back are wrong; otherwise no effect. The first three together are the non-crash anomalies, and their rate is NAR.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RQ1: can glitches cause anomalies without crashing the device, and at what crash cost? The parameter search sampled thirty widths from 2,000 to 2,290 while varying phase offset and repeat, so this plot shows which settings worked and where crashes dominate, not a controlled width sweep. Non-crash anomalies appear at widths 2,100 and 2,130, with grouped rates of 2.5 and 2.2%, but not at 2,110 or 2,120. Crash rates stay between 0 and 17% below 2,150, reach 94% at 2,200 and 100% from 2,220 up. Crash cost depends strongly on timing: at whole@379,324 the chosen setting produces 122 anomalies and 105 crashes in 300 attempts, while four of the selected stage offsets crash at most once in 300. A coarse whole-pass scan with an 8,145-cycle stride finds 52 anomalies, 43 of them between 400 and 800 thousand cycles — but later cycles are not safe: the stage scans find vulnerable offsets in the MLP and LM-head stages, which run past that point.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integer counts behind every rate, from Tables 4 and 5 of the paper, with Wilson 95% intervals for the non-crash anomaly rate. With N = 300 each three-decimal rate corresponds to exactly one count; 0.997 is 299 of 300. The intervals describe repeated trials at a fixed offset and do not account for the offset having been chosen by search, for correlation between attempts, or for variation between boards and sessions.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how the attempts are counted. The defense evaluation combines the 3,300 re-tests with the 2,800 fixed-offset attempts, 6,100 in total, none of which was a silent token change; the parameter search, diagnostics, second-prompt scan and rollouts answer other questions and are counted separately. The rule-of-three bounds assume independent attempts with a common rate, which is generous because the offsets were chosen by search, and none of them bounds the probability that the check misses a fault that does change the token. On the read-back mismatches: in a direct diagnostic at lm_head@4,905 the host’s arg max of the read-back logits differed from the reference 13 times while the device’s emitted token never did; two immediate reads returned identical bytes, so a one-off transfer error is unlikely, but buffer selection, restore order, serialization, memory aliasing or the two arg max implementations could each explain it.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observations. First, every stage of the forward pass has offsets where most glitches cause anomalies, so a defense that only protects the stored weights — the bit-flip threat model — misses most of what a glitch can do. Second, timing profiles do not transfer: only the embed offset carried across prompts, so hardening the cycles found vulnerable for one input would leave the stage exposed for others; a defense has to protect the computation whatever the cycle. Third, the check compares the whole logit vector while greedy decoding uses only the largest logit, so many alarms come from faults that do not change the token. Halting on every mismatch turns those into denial of service, retrying is unsafe if one disturbance can affect both executions, and voting adds latency and energy; comparing only the final token reduces false alarms but misses faults that corrupt state. Fourth, a glitch can outlive its own token step.</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limitations. Our timing is exact: the firmware trigger tells the glitcher when a stage starts and the Husky also clocks the target, so every glitch is aligned to a processor cycle. A field attacker would need an external reference — the serial command that starts inference, or a feature of the power trace — and a device with its own oscillator adds drift. We did not measure that jitter, but our data bracket it: 43.0 to 99.7% with exact timing at a selected offset, and roughly the window average, 0.9 to 5.4% with 10 to 12.5% crashes, for an attacker who knows only when a stage starts. All data come from one board, one glitch setting and a few prompts; we never attacked the check path or measured its false-alarm rate without glitches. The model is far smaller than the language models deployed on phones and edge boards, so our numbers should not be carried over — but the questions transfer: does each stage have vulnerable offsets, do they move with the input, and can one glitch corrupt state that later tokens read? The method transfers too: separate the timing search from rate estimation, and report alarms, token changes, crashes and later drift as separate quantities.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fault studies of neural networks target classifiers and model the fault as a flip of a chosen bit in a chosen parameter, and recent work applies this model to large language models — GenBFA, SBFA and BitHydra. That model follows Rowhammer: it needs only code on the same machine, and a flipped weight stays wrong until it is reloaded. A voltage glitch is different. It needs physical access and lasts only for the pulse, but it does not select a bit: the attacker picks a pulse shape and a time after a trigger, and whatever instructions and data are in flight get corrupted — including activations and cache entries. Physical fault injection has been shown against embedded neural networks and TinyML classifiers, including our HOST work, but not against the stages of an autoregressive transformer or the state it carries between tokens. So instead of choosing a target and corrupting it, we fix one physical mechanism and sweep its timing across the whole forward pass.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457200"/>
            <a:ext cx="10350500" cy="426720"/>
          </a:xfrm>
          <a:prstGeom prst="rect">
            <a:avLst/>
          </a:prstGeom>
          <a:noFill/>
          <a:ln/>
        </p:spPr>
        <p:txBody>
          <a:bodyPr wrap="square" lIns="0" tIns="0" rIns="0" bIns="0" rtlCol="0" anchor="t"/>
          <a:lstStyle>
            <a:lvl1pPr marL="0" indent="0" algn="l">
              <a:lnSpc>
                <a:spcPct val="115000"/>
              </a:lnSpc>
              <a:buNone/>
              <a:defRPr lang="en-US" sz="2800" dirty="0">
                <a:solidFill>
                  <a:srgbClr val="154F90"/>
                </a:solidFill>
                <a:latin typeface="Roboto" pitchFamily="34" charset="0"/>
                <a:ea typeface="Roboto" pitchFamily="34" charset="-122"/>
                <a:cs typeface="Roboto"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381000" y="1188720"/>
            <a:ext cx="10998200" cy="4856480"/>
          </a:xfrm>
          <a:prstGeom prst="rect">
            <a:avLst/>
          </a:prstGeom>
          <a:noFill/>
          <a:ln/>
        </p:spPr>
        <p:txBody>
          <a:bodyPr wrap="square" lIns="0" tIns="0" rIns="0" bIns="0" rtlCol="0" anchor="t"/>
          <a:lstStyle>
            <a:lvl1pPr marL="0" indent="0" algn="l">
              <a:lnSpc>
                <a:spcPct val="140000"/>
              </a:lnSpc>
              <a:buNone/>
              <a:defRPr lang="en-US" sz="1600" dirty="0">
                <a:solidFill>
                  <a:srgbClr val="154F90"/>
                </a:solidFill>
                <a:latin typeface="Roboto" pitchFamily="34" charset="0"/>
                <a:ea typeface="Roboto" pitchFamily="34" charset="-122"/>
                <a:cs typeface="Robot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457200"/>
            <a:ext cx="10350500" cy="426720"/>
          </a:xfrm>
          <a:prstGeom prst="rect">
            <a:avLst/>
          </a:prstGeom>
          <a:noFill/>
          <a:ln/>
        </p:spPr>
        <p:txBody>
          <a:bodyPr wrap="square" lIns="0" tIns="0" rIns="0" bIns="0" rtlCol="0" anchor="t"/>
          <a:lstStyle>
            <a:lvl1pPr marL="0" indent="0" algn="l">
              <a:lnSpc>
                <a:spcPct val="115000"/>
              </a:lnSpc>
              <a:buNone/>
              <a:defRPr lang="en-US" sz="2800" dirty="0">
                <a:solidFill>
                  <a:srgbClr val="154F90"/>
                </a:solidFill>
                <a:latin typeface="Roboto" pitchFamily="34" charset="0"/>
                <a:ea typeface="Roboto" pitchFamily="34" charset="-122"/>
                <a:cs typeface="Roboto"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381000" y="1188720"/>
            <a:ext cx="10998200" cy="4856480"/>
          </a:xfrm>
          <a:prstGeom prst="rect">
            <a:avLst/>
          </a:prstGeom>
          <a:noFill/>
          <a:ln/>
        </p:spPr>
        <p:txBody>
          <a:bodyPr wrap="square" lIns="0" tIns="0" rIns="0" bIns="0" rtlCol="0" anchor="t"/>
          <a:lstStyle>
            <a:lvl1pPr marL="0" indent="0" algn="l">
              <a:lnSpc>
                <a:spcPct val="140000"/>
              </a:lnSpc>
              <a:buNone/>
              <a:defRPr lang="en-US" sz="1600" dirty="0">
                <a:solidFill>
                  <a:srgbClr val="154F90"/>
                </a:solidFill>
                <a:latin typeface="Roboto" pitchFamily="34" charset="0"/>
                <a:ea typeface="Roboto" pitchFamily="34" charset="-122"/>
                <a:cs typeface="Robot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hyperlink" Target="https://portal.whisp.cloud/"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145/3857307.385731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doi.org/10.1145/3857307.385731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icrocontroller board"/>
          <p:cNvPicPr>
            <a:picLocks noChangeAspect="1"/>
          </p:cNvPicPr>
          <p:nvPr/>
        </p:nvPicPr>
        <p:blipFill>
          <a:blip r:embed="rId3"/>
          <a:srcRect/>
          <a:stretch/>
        </p:blipFill>
        <p:spPr>
          <a:xfrm>
            <a:off x="9512300" y="869950"/>
            <a:ext cx="2590800" cy="2590800"/>
          </a:xfrm>
          <a:prstGeom prst="rect">
            <a:avLst/>
          </a:prstGeom>
        </p:spPr>
      </p:pic>
      <p:pic>
        <p:nvPicPr>
          <p:cNvPr id="3" name="Image 1" descr="Red lightning bolt striking the board"/>
          <p:cNvPicPr>
            <a:picLocks noChangeAspect="1"/>
          </p:cNvPicPr>
          <p:nvPr/>
        </p:nvPicPr>
        <p:blipFill>
          <a:blip r:embed="rId4"/>
          <a:srcRect l="-74" r="-74"/>
          <a:stretch/>
        </p:blipFill>
        <p:spPr>
          <a:xfrm>
            <a:off x="10541000" y="666750"/>
            <a:ext cx="590550" cy="1409700"/>
          </a:xfrm>
          <a:prstGeom prst="rect">
            <a:avLst/>
          </a:prstGeom>
        </p:spPr>
      </p:pic>
      <p:sp>
        <p:nvSpPr>
          <p:cNvPr id="4" name="Text 0"/>
          <p:cNvSpPr>
            <a:spLocks noGrp="1"/>
          </p:cNvSpPr>
          <p:nvPr>
            <p:ph type="title"/>
          </p:nvPr>
        </p:nvSpPr>
        <p:spPr>
          <a:xfrm>
            <a:off x="400050" y="1409700"/>
            <a:ext cx="9156700" cy="960120"/>
          </a:xfrm>
          <a:prstGeom prst="rect">
            <a:avLst/>
          </a:prstGeom>
          <a:noFill/>
          <a:ln/>
        </p:spPr>
        <p:txBody>
          <a:bodyPr wrap="square" lIns="0" tIns="0" rIns="0" bIns="0" rtlCol="0" anchor="t">
            <a:normAutofit/>
          </a:bodyPr>
          <a:lstStyle/>
          <a:p>
            <a:pPr marL="0" indent="0" algn="ctr">
              <a:lnSpc>
                <a:spcPts val="3680"/>
              </a:lnSpc>
              <a:buNone/>
            </a:pPr>
            <a:r>
              <a:rPr lang="en-US" sz="3200" b="1" i="0" dirty="0">
                <a:solidFill>
                  <a:srgbClr val="0070C0"/>
                </a:solidFill>
                <a:latin typeface="Roboto" pitchFamily="34" charset="0"/>
                <a:ea typeface="Roboto" pitchFamily="34" charset="-122"/>
                <a:cs typeface="Roboto" pitchFamily="34" charset="-120"/>
              </a:rPr>
              <a:t>Voltage Fault Injection Against</a:t>
            </a:r>
            <a:endParaRPr lang="en-US" sz="3200" dirty="0"/>
          </a:p>
          <a:p>
            <a:pPr marL="0" indent="0" algn="ctr">
              <a:lnSpc>
                <a:spcPts val="3680"/>
              </a:lnSpc>
              <a:buNone/>
            </a:pPr>
            <a:r>
              <a:rPr lang="en-US" sz="3200" b="1" i="0" dirty="0">
                <a:solidFill>
                  <a:srgbClr val="0070C0"/>
                </a:solidFill>
                <a:latin typeface="Roboto" pitchFamily="34" charset="0"/>
                <a:ea typeface="Roboto" pitchFamily="34" charset="-122"/>
                <a:cs typeface="Roboto" pitchFamily="34" charset="-120"/>
              </a:rPr>
              <a:t>On-Device Language Models</a:t>
            </a:r>
            <a:endParaRPr lang="en-US" sz="3200" dirty="0"/>
          </a:p>
        </p:txBody>
      </p:sp>
      <p:sp>
        <p:nvSpPr>
          <p:cNvPr id="5" name="Text 1"/>
          <p:cNvSpPr/>
          <p:nvPr/>
        </p:nvSpPr>
        <p:spPr>
          <a:xfrm>
            <a:off x="611346" y="3429000"/>
            <a:ext cx="11216958" cy="421640"/>
          </a:xfrm>
          <a:prstGeom prst="rect">
            <a:avLst/>
          </a:prstGeom>
          <a:noFill/>
          <a:ln/>
        </p:spPr>
        <p:txBody>
          <a:bodyPr wrap="square" lIns="0" tIns="0" rIns="0" bIns="0" rtlCol="0" anchor="t">
            <a:normAutofit/>
          </a:bodyPr>
          <a:lstStyle/>
          <a:p>
            <a:pPr marL="0" indent="0" algn="ctr">
              <a:lnSpc>
                <a:spcPts val="3120"/>
              </a:lnSpc>
              <a:buNone/>
            </a:pPr>
            <a:r>
              <a:rPr lang="en-US" sz="2600" b="1" dirty="0">
                <a:solidFill>
                  <a:srgbClr val="000000"/>
                </a:solidFill>
                <a:latin typeface="Arial" pitchFamily="34" charset="0"/>
                <a:ea typeface="Arial" pitchFamily="34" charset="-122"/>
                <a:cs typeface="Arial" pitchFamily="34" charset="-120"/>
              </a:rPr>
              <a:t>Anthony Etim¹</a:t>
            </a:r>
            <a:r>
              <a:rPr lang="en-US" sz="2600" dirty="0">
                <a:solidFill>
                  <a:srgbClr val="000000"/>
                </a:solidFill>
                <a:latin typeface="Arial" pitchFamily="34" charset="0"/>
                <a:ea typeface="Arial" pitchFamily="34" charset="-122"/>
                <a:cs typeface="Arial" pitchFamily="34" charset="-120"/>
              </a:rPr>
              <a:t> and Jakub Szefer²</a:t>
            </a:r>
            <a:endParaRPr lang="en-US" sz="2600" dirty="0"/>
          </a:p>
        </p:txBody>
      </p:sp>
      <p:sp>
        <p:nvSpPr>
          <p:cNvPr id="6" name="Text 2"/>
          <p:cNvSpPr/>
          <p:nvPr/>
        </p:nvSpPr>
        <p:spPr>
          <a:xfrm>
            <a:off x="4000500" y="4381500"/>
            <a:ext cx="33020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Arial" pitchFamily="34" charset="0"/>
                <a:ea typeface="Arial" pitchFamily="34" charset="-122"/>
                <a:cs typeface="Arial" pitchFamily="34" charset="-120"/>
              </a:rPr>
              <a:t>1</a:t>
            </a:r>
            <a:endParaRPr lang="en-US" sz="2000" dirty="0"/>
          </a:p>
        </p:txBody>
      </p:sp>
      <p:pic>
        <p:nvPicPr>
          <p:cNvPr id="7" name="Image 2" descr="Yale University"/>
          <p:cNvPicPr>
            <a:picLocks noChangeAspect="1"/>
          </p:cNvPicPr>
          <p:nvPr/>
        </p:nvPicPr>
        <p:blipFill>
          <a:blip r:embed="rId5"/>
          <a:srcRect t="-46" b="-46"/>
          <a:stretch/>
        </p:blipFill>
        <p:spPr>
          <a:xfrm>
            <a:off x="4292600" y="4483100"/>
            <a:ext cx="1054100" cy="457200"/>
          </a:xfrm>
          <a:prstGeom prst="rect">
            <a:avLst/>
          </a:prstGeom>
        </p:spPr>
      </p:pic>
      <p:sp>
        <p:nvSpPr>
          <p:cNvPr id="8" name="Text 3"/>
          <p:cNvSpPr/>
          <p:nvPr/>
        </p:nvSpPr>
        <p:spPr>
          <a:xfrm>
            <a:off x="5803900" y="4381500"/>
            <a:ext cx="33020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Arial" pitchFamily="34" charset="0"/>
                <a:ea typeface="Arial" pitchFamily="34" charset="-122"/>
                <a:cs typeface="Arial" pitchFamily="34" charset="-120"/>
              </a:rPr>
              <a:t>2</a:t>
            </a:r>
            <a:endParaRPr lang="en-US" sz="2000" dirty="0"/>
          </a:p>
        </p:txBody>
      </p:sp>
      <p:pic>
        <p:nvPicPr>
          <p:cNvPr id="9" name="Image 3" descr="Northwestern University"/>
          <p:cNvPicPr>
            <a:picLocks noChangeAspect="1"/>
          </p:cNvPicPr>
          <p:nvPr/>
        </p:nvPicPr>
        <p:blipFill>
          <a:blip r:embed="rId6"/>
          <a:srcRect/>
          <a:stretch/>
        </p:blipFill>
        <p:spPr>
          <a:xfrm>
            <a:off x="6096000" y="4457700"/>
            <a:ext cx="1905000" cy="495300"/>
          </a:xfrm>
          <a:prstGeom prst="rect">
            <a:avLst/>
          </a:prstGeom>
        </p:spPr>
      </p:pic>
      <p:sp>
        <p:nvSpPr>
          <p:cNvPr id="10" name="Text 4"/>
          <p:cNvSpPr/>
          <p:nvPr/>
        </p:nvSpPr>
        <p:spPr>
          <a:xfrm>
            <a:off x="-56388" y="6451600"/>
            <a:ext cx="1935988" cy="317500"/>
          </a:xfrm>
          <a:prstGeom prst="rect">
            <a:avLst/>
          </a:prstGeom>
          <a:noFill/>
          <a:ln/>
        </p:spPr>
        <p:txBody>
          <a:bodyPr wrap="square" lIns="0" tIns="0" rIns="0" bIns="0" rtlCol="0" anchor="t">
            <a:normAutofit/>
          </a:bodyPr>
          <a:lstStyle/>
          <a:p>
            <a:pPr marL="0" indent="0" algn="r">
              <a:lnSpc>
                <a:spcPts val="1150"/>
              </a:lnSpc>
              <a:buNone/>
            </a:pPr>
            <a:r>
              <a:rPr lang="en-US" sz="1000" dirty="0">
                <a:solidFill>
                  <a:srgbClr val="7030A0"/>
                </a:solidFill>
                <a:latin typeface="Roboto" pitchFamily="34" charset="0"/>
                <a:ea typeface="Roboto" pitchFamily="34" charset="-122"/>
                <a:cs typeface="Roboto" pitchFamily="34" charset="-120"/>
              </a:rPr>
              <a:t>Computer Architecture</a:t>
            </a:r>
            <a:endParaRPr lang="en-US" sz="1000" dirty="0"/>
          </a:p>
          <a:p>
            <a:pPr marL="0" indent="0" algn="r">
              <a:lnSpc>
                <a:spcPts val="1150"/>
              </a:lnSpc>
              <a:buNone/>
            </a:pPr>
            <a:r>
              <a:rPr lang="en-US" sz="1000" dirty="0">
                <a:solidFill>
                  <a:srgbClr val="7030A0"/>
                </a:solidFill>
                <a:latin typeface="Roboto" pitchFamily="34" charset="0"/>
                <a:ea typeface="Roboto" pitchFamily="34" charset="-122"/>
                <a:cs typeface="Roboto" pitchFamily="34" charset="-120"/>
              </a:rPr>
              <a:t>and Security Lab (CASLAB)</a:t>
            </a:r>
            <a:endParaRPr lang="en-US" sz="1000" dirty="0"/>
          </a:p>
        </p:txBody>
      </p:sp>
      <p:pic>
        <p:nvPicPr>
          <p:cNvPr id="11" name="Image 4" descr="CASLAB logo"/>
          <p:cNvPicPr>
            <a:picLocks noChangeAspect="1"/>
          </p:cNvPicPr>
          <p:nvPr/>
        </p:nvPicPr>
        <p:blipFill>
          <a:blip r:embed="rId7"/>
          <a:srcRect/>
          <a:stretch/>
        </p:blipFill>
        <p:spPr>
          <a:xfrm>
            <a:off x="1917700" y="6350000"/>
            <a:ext cx="482600" cy="482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On-Device Language Models</a:t>
            </a:r>
            <a:endParaRPr lang="en-US" sz="2800" dirty="0"/>
          </a:p>
        </p:txBody>
      </p:sp>
      <p:sp>
        <p:nvSpPr>
          <p:cNvPr id="3" name="Text 1"/>
          <p:cNvSpPr/>
          <p:nvPr/>
        </p:nvSpPr>
        <p:spPr>
          <a:xfrm>
            <a:off x="697484" y="1689100"/>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Small transformer LMs now run on </a:t>
            </a:r>
            <a:r>
              <a:rPr lang="en-US" sz="1800" b="1" dirty="0">
                <a:solidFill>
                  <a:srgbClr val="000000"/>
                </a:solidFill>
                <a:latin typeface="Roboto" pitchFamily="34" charset="0"/>
                <a:ea typeface="Roboto" pitchFamily="34" charset="-122"/>
                <a:cs typeface="Roboto" pitchFamily="34" charset="-120"/>
              </a:rPr>
              <a:t>edge boards</a:t>
            </a:r>
            <a:r>
              <a:rPr lang="en-US" sz="1800" dirty="0">
                <a:solidFill>
                  <a:srgbClr val="000000"/>
                </a:solidFill>
                <a:latin typeface="Roboto" pitchFamily="34" charset="0"/>
                <a:ea typeface="Roboto" pitchFamily="34" charset="-122"/>
                <a:cs typeface="Roboto" pitchFamily="34" charset="-120"/>
              </a:rPr>
              <a:t>, and tiny ones fit on </a:t>
            </a:r>
            <a:r>
              <a:rPr lang="en-US" sz="1800" b="1" dirty="0">
                <a:solidFill>
                  <a:srgbClr val="000000"/>
                </a:solidFill>
                <a:latin typeface="Roboto" pitchFamily="34" charset="0"/>
                <a:ea typeface="Roboto" pitchFamily="34" charset="-122"/>
                <a:cs typeface="Roboto" pitchFamily="34" charset="-120"/>
              </a:rPr>
              <a:t>microcontrollers</a:t>
            </a:r>
            <a:r>
              <a:rPr lang="en-US" sz="1800" dirty="0">
                <a:solidFill>
                  <a:srgbClr val="000000"/>
                </a:solidFill>
                <a:latin typeface="Roboto" pitchFamily="34" charset="0"/>
                <a:ea typeface="Roboto" pitchFamily="34" charset="-122"/>
                <a:cs typeface="Roboto" pitchFamily="34" charset="-120"/>
              </a:rPr>
              <a:t>.</a:t>
            </a:r>
            <a:endParaRPr lang="en-US" sz="1800" dirty="0"/>
          </a:p>
        </p:txBody>
      </p:sp>
      <p:sp>
        <p:nvSpPr>
          <p:cNvPr id="4" name="Text 2"/>
          <p:cNvSpPr/>
          <p:nvPr/>
        </p:nvSpPr>
        <p:spPr>
          <a:xfrm>
            <a:off x="697484" y="2566035"/>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Text is generated </a:t>
            </a:r>
            <a:r>
              <a:rPr lang="en-US" sz="1800" b="1" dirty="0">
                <a:solidFill>
                  <a:srgbClr val="000000"/>
                </a:solidFill>
                <a:latin typeface="Roboto" pitchFamily="34" charset="0"/>
                <a:ea typeface="Roboto" pitchFamily="34" charset="-122"/>
                <a:cs typeface="Roboto" pitchFamily="34" charset="-120"/>
              </a:rPr>
              <a:t>one token at a time</a:t>
            </a:r>
            <a:r>
              <a:rPr lang="en-US" sz="1800" dirty="0">
                <a:solidFill>
                  <a:srgbClr val="000000"/>
                </a:solidFill>
                <a:latin typeface="Roboto" pitchFamily="34" charset="0"/>
                <a:ea typeface="Roboto" pitchFamily="34" charset="-122"/>
                <a:cs typeface="Roboto" pitchFamily="34" charset="-120"/>
              </a:rPr>
              <a:t>, with one forward pass per token.</a:t>
            </a:r>
            <a:endParaRPr lang="en-US" sz="1800" dirty="0"/>
          </a:p>
        </p:txBody>
      </p:sp>
      <p:sp>
        <p:nvSpPr>
          <p:cNvPr id="5" name="Text 3"/>
          <p:cNvSpPr/>
          <p:nvPr/>
        </p:nvSpPr>
        <p:spPr>
          <a:xfrm>
            <a:off x="697484" y="3442970"/>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Each step </a:t>
            </a:r>
            <a:r>
              <a:rPr lang="en-US" sz="1800" b="1" dirty="0">
                <a:solidFill>
                  <a:srgbClr val="000000"/>
                </a:solidFill>
                <a:latin typeface="Roboto" pitchFamily="34" charset="0"/>
                <a:ea typeface="Roboto" pitchFamily="34" charset="-122"/>
                <a:cs typeface="Roboto" pitchFamily="34" charset="-120"/>
              </a:rPr>
              <a:t>writes state</a:t>
            </a:r>
            <a:r>
              <a:rPr lang="en-US" sz="1800" dirty="0">
                <a:solidFill>
                  <a:srgbClr val="000000"/>
                </a:solidFill>
                <a:latin typeface="Roboto" pitchFamily="34" charset="0"/>
                <a:ea typeface="Roboto" pitchFamily="34" charset="-122"/>
                <a:cs typeface="Roboto" pitchFamily="34" charset="-120"/>
              </a:rPr>
              <a:t>, such as the </a:t>
            </a:r>
            <a:r>
              <a:rPr lang="en-US" sz="1800" b="1" dirty="0">
                <a:solidFill>
                  <a:srgbClr val="000000"/>
                </a:solidFill>
                <a:latin typeface="Roboto" pitchFamily="34" charset="0"/>
                <a:ea typeface="Roboto" pitchFamily="34" charset="-122"/>
                <a:cs typeface="Roboto" pitchFamily="34" charset="-120"/>
              </a:rPr>
              <a:t>KV cache</a:t>
            </a:r>
            <a:r>
              <a:rPr lang="en-US" sz="1800" dirty="0">
                <a:solidFill>
                  <a:srgbClr val="000000"/>
                </a:solidFill>
                <a:latin typeface="Roboto" pitchFamily="34" charset="0"/>
                <a:ea typeface="Roboto" pitchFamily="34" charset="-122"/>
                <a:cs typeface="Roboto" pitchFamily="34" charset="-120"/>
              </a:rPr>
              <a:t>, that later steps read.</a:t>
            </a:r>
            <a:endParaRPr lang="en-US" sz="1800" dirty="0"/>
          </a:p>
        </p:txBody>
      </p:sp>
      <p:sp>
        <p:nvSpPr>
          <p:cNvPr id="6" name="Text 4"/>
          <p:cNvSpPr/>
          <p:nvPr/>
        </p:nvSpPr>
        <p:spPr>
          <a:xfrm>
            <a:off x="697484" y="4319905"/>
            <a:ext cx="6999986" cy="629285"/>
          </a:xfrm>
          <a:prstGeom prst="rect">
            <a:avLst/>
          </a:prstGeom>
          <a:noFill/>
          <a:ln/>
        </p:spPr>
        <p:txBody>
          <a:bodyPr wrap="square" lIns="0" tIns="0" rIns="0" bIns="0" rtlCol="0" anchor="t">
            <a:normAutofit/>
          </a:bodyPr>
          <a:lstStyle/>
          <a:p>
            <a:pPr marL="197866" indent="-197866" algn="l">
              <a:lnSpc>
                <a:spcPts val="2340"/>
              </a:lnSpc>
              <a:buSzPct val="100000"/>
              <a:buChar char="•"/>
            </a:pPr>
            <a:r>
              <a:rPr lang="en-US" sz="1800" dirty="0">
                <a:solidFill>
                  <a:srgbClr val="000000"/>
                </a:solidFill>
                <a:latin typeface="Roboto" pitchFamily="34" charset="0"/>
                <a:ea typeface="Roboto" pitchFamily="34" charset="-122"/>
                <a:cs typeface="Roboto" pitchFamily="34" charset="-120"/>
              </a:rPr>
              <a:t>An attacker with </a:t>
            </a:r>
            <a:r>
              <a:rPr lang="en-US" sz="1800" b="1" dirty="0">
                <a:solidFill>
                  <a:srgbClr val="000000"/>
                </a:solidFill>
                <a:latin typeface="Roboto" pitchFamily="34" charset="0"/>
                <a:ea typeface="Roboto" pitchFamily="34" charset="-122"/>
                <a:cs typeface="Roboto" pitchFamily="34" charset="-120"/>
              </a:rPr>
              <a:t>physical access</a:t>
            </a:r>
            <a:r>
              <a:rPr lang="en-US" sz="1800" dirty="0">
                <a:solidFill>
                  <a:srgbClr val="000000"/>
                </a:solidFill>
                <a:latin typeface="Roboto" pitchFamily="34" charset="0"/>
                <a:ea typeface="Roboto" pitchFamily="34" charset="-122"/>
                <a:cs typeface="Roboto" pitchFamily="34" charset="-120"/>
              </a:rPr>
              <a:t> can also </a:t>
            </a:r>
            <a:r>
              <a:rPr lang="en-US" sz="1800" b="1" dirty="0">
                <a:solidFill>
                  <a:srgbClr val="000000"/>
                </a:solidFill>
                <a:latin typeface="Roboto" pitchFamily="34" charset="0"/>
                <a:ea typeface="Roboto" pitchFamily="34" charset="-122"/>
                <a:cs typeface="Roboto" pitchFamily="34" charset="-120"/>
              </a:rPr>
              <a:t>glitch the power supply</a:t>
            </a:r>
            <a:r>
              <a:rPr lang="en-US" sz="1800" dirty="0">
                <a:solidFill>
                  <a:srgbClr val="000000"/>
                </a:solidFill>
                <a:latin typeface="Roboto" pitchFamily="34" charset="0"/>
                <a:ea typeface="Roboto" pitchFamily="34" charset="-122"/>
                <a:cs typeface="Roboto" pitchFamily="34" charset="-120"/>
              </a:rPr>
              <a:t> while the model generates text.</a:t>
            </a:r>
            <a:endParaRPr lang="en-US" sz="1800" dirty="0"/>
          </a:p>
        </p:txBody>
      </p:sp>
      <p:sp>
        <p:nvSpPr>
          <p:cNvPr id="7" name="Shape 5"/>
          <p:cNvSpPr/>
          <p:nvPr/>
        </p:nvSpPr>
        <p:spPr>
          <a:xfrm>
            <a:off x="8235950" y="1695450"/>
            <a:ext cx="3371850" cy="3829050"/>
          </a:xfrm>
          <a:prstGeom prst="roundRect">
            <a:avLst>
              <a:gd name="adj" fmla="val 2072"/>
            </a:avLst>
          </a:prstGeom>
          <a:solidFill>
            <a:srgbClr val="F2F2F2"/>
          </a:solidFill>
          <a:ln w="12700">
            <a:solidFill>
              <a:srgbClr val="BFBFBF"/>
            </a:solidFill>
            <a:prstDash val="solid"/>
          </a:ln>
        </p:spPr>
        <p:txBody>
          <a:bodyPr/>
          <a:lstStyle/>
          <a:p>
            <a:endParaRPr lang="en-US"/>
          </a:p>
        </p:txBody>
      </p:sp>
      <p:sp>
        <p:nvSpPr>
          <p:cNvPr id="8" name="Text 6"/>
          <p:cNvSpPr/>
          <p:nvPr/>
        </p:nvSpPr>
        <p:spPr>
          <a:xfrm>
            <a:off x="8178832" y="1816100"/>
            <a:ext cx="3486087" cy="269240"/>
          </a:xfrm>
          <a:prstGeom prst="rect">
            <a:avLst/>
          </a:prstGeom>
          <a:noFill/>
          <a:ln/>
        </p:spPr>
        <p:txBody>
          <a:bodyPr wrap="square" lIns="0" tIns="0" rIns="0" bIns="0" rtlCol="0" anchor="t">
            <a:normAutofit/>
          </a:bodyPr>
          <a:lstStyle/>
          <a:p>
            <a:pPr marL="0" indent="0" algn="ctr">
              <a:lnSpc>
                <a:spcPts val="1920"/>
              </a:lnSpc>
              <a:buNone/>
            </a:pPr>
            <a:r>
              <a:rPr lang="en-US" sz="1600" b="1" dirty="0">
                <a:solidFill>
                  <a:srgbClr val="154F90"/>
                </a:solidFill>
                <a:latin typeface="Roboto" pitchFamily="34" charset="0"/>
                <a:ea typeface="Roboto" pitchFamily="34" charset="-122"/>
                <a:cs typeface="Roboto" pitchFamily="34" charset="-120"/>
              </a:rPr>
              <a:t>One token step, six stages</a:t>
            </a:r>
            <a:endParaRPr lang="en-US" sz="1600" dirty="0"/>
          </a:p>
        </p:txBody>
      </p:sp>
      <p:sp>
        <p:nvSpPr>
          <p:cNvPr id="9" name="Text 7"/>
          <p:cNvSpPr/>
          <p:nvPr/>
        </p:nvSpPr>
        <p:spPr>
          <a:xfrm>
            <a:off x="8426450" y="2178050"/>
            <a:ext cx="2990850" cy="354330"/>
          </a:xfrm>
          <a:prstGeom prst="roundRect">
            <a:avLst>
              <a:gd name="adj" fmla="val 16129"/>
            </a:avLst>
          </a:prstGeom>
          <a:solidFill>
            <a:srgbClr val="FFFFFF"/>
          </a:solidFill>
          <a:ln w="12700">
            <a:solidFill>
              <a:srgbClr val="154F90"/>
            </a:solidFill>
            <a:prstDash val="solid"/>
          </a:ln>
        </p:spPr>
        <p:txBody>
          <a:bodyPr wrap="square" lIns="91211" tIns="53111" rIns="7963" bIns="27711" rtlCol="0" anchor="t">
            <a:normAutofit/>
          </a:bodyPr>
          <a:lstStyle/>
          <a:p>
            <a:pPr marL="0" indent="0" algn="l">
              <a:lnSpc>
                <a:spcPts val="1690"/>
              </a:lnSpc>
              <a:buNone/>
            </a:pPr>
            <a:r>
              <a:rPr lang="en-US" sz="1300" b="1" dirty="0">
                <a:solidFill>
                  <a:srgbClr val="000000"/>
                </a:solidFill>
                <a:latin typeface="Roboto" pitchFamily="34" charset="0"/>
                <a:ea typeface="Roboto" pitchFamily="34" charset="-122"/>
                <a:cs typeface="Roboto" pitchFamily="34" charset="-120"/>
              </a:rPr>
              <a:t>embed</a:t>
            </a:r>
            <a:r>
              <a:rPr lang="en-US" sz="1300" dirty="0">
                <a:solidFill>
                  <a:srgbClr val="000000"/>
                </a:solidFill>
                <a:latin typeface="Roboto" pitchFamily="34" charset="0"/>
                <a:ea typeface="Roboto" pitchFamily="34" charset="-122"/>
                <a:cs typeface="Roboto" pitchFamily="34" charset="-120"/>
              </a:rPr>
              <a:t> token and position lookup</a:t>
            </a:r>
            <a:endParaRPr lang="en-US" sz="1300" dirty="0"/>
          </a:p>
        </p:txBody>
      </p:sp>
      <p:sp>
        <p:nvSpPr>
          <p:cNvPr id="10" name="Text 8"/>
          <p:cNvSpPr/>
          <p:nvPr/>
        </p:nvSpPr>
        <p:spPr>
          <a:xfrm>
            <a:off x="8426450" y="2609850"/>
            <a:ext cx="2990850" cy="354330"/>
          </a:xfrm>
          <a:prstGeom prst="roundRect">
            <a:avLst>
              <a:gd name="adj" fmla="val 16129"/>
            </a:avLst>
          </a:prstGeom>
          <a:solidFill>
            <a:srgbClr val="FFFFFF"/>
          </a:solidFill>
          <a:ln w="12700">
            <a:solidFill>
              <a:srgbClr val="154F90"/>
            </a:solidFill>
            <a:prstDash val="solid"/>
          </a:ln>
        </p:spPr>
        <p:txBody>
          <a:bodyPr wrap="square" lIns="91211" tIns="53111" rIns="7963" bIns="27711" rtlCol="0" anchor="t">
            <a:normAutofit/>
          </a:bodyPr>
          <a:lstStyle/>
          <a:p>
            <a:pPr marL="0" indent="0" algn="l">
              <a:lnSpc>
                <a:spcPts val="1690"/>
              </a:lnSpc>
              <a:buNone/>
            </a:pPr>
            <a:r>
              <a:rPr lang="en-US" sz="1300" b="1" dirty="0">
                <a:solidFill>
                  <a:srgbClr val="000000"/>
                </a:solidFill>
                <a:latin typeface="Roboto" pitchFamily="34" charset="0"/>
                <a:ea typeface="Roboto" pitchFamily="34" charset="-122"/>
                <a:cs typeface="Roboto" pitchFamily="34" charset="-120"/>
              </a:rPr>
              <a:t>qkv</a:t>
            </a:r>
            <a:r>
              <a:rPr lang="en-US" sz="1300" dirty="0">
                <a:solidFill>
                  <a:srgbClr val="000000"/>
                </a:solidFill>
                <a:latin typeface="Roboto" pitchFamily="34" charset="0"/>
                <a:ea typeface="Roboto" pitchFamily="34" charset="-122"/>
                <a:cs typeface="Roboto" pitchFamily="34" charset="-120"/>
              </a:rPr>
              <a:t> query, key, value projections</a:t>
            </a:r>
            <a:endParaRPr lang="en-US" sz="1300" dirty="0"/>
          </a:p>
        </p:txBody>
      </p:sp>
      <p:sp>
        <p:nvSpPr>
          <p:cNvPr id="11" name="Text 9"/>
          <p:cNvSpPr/>
          <p:nvPr/>
        </p:nvSpPr>
        <p:spPr>
          <a:xfrm>
            <a:off x="8429625" y="3044825"/>
            <a:ext cx="2984500" cy="360680"/>
          </a:xfrm>
          <a:prstGeom prst="roundRect">
            <a:avLst>
              <a:gd name="adj" fmla="val 14965"/>
            </a:avLst>
          </a:prstGeom>
          <a:solidFill>
            <a:srgbClr val="FFFFFF"/>
          </a:solidFill>
          <a:ln w="19050">
            <a:solidFill>
              <a:srgbClr val="ED7D31"/>
            </a:solidFill>
            <a:prstDash val="solid"/>
          </a:ln>
        </p:spPr>
        <p:txBody>
          <a:bodyPr wrap="square" lIns="95316" tIns="57216" rIns="12449" bIns="31816" rtlCol="0" anchor="t">
            <a:normAutofit/>
          </a:bodyPr>
          <a:lstStyle/>
          <a:p>
            <a:pPr marL="0" indent="0" algn="l">
              <a:lnSpc>
                <a:spcPts val="1690"/>
              </a:lnSpc>
              <a:buNone/>
            </a:pPr>
            <a:r>
              <a:rPr lang="en-US" sz="1300" b="1" dirty="0">
                <a:solidFill>
                  <a:srgbClr val="000000"/>
                </a:solidFill>
                <a:latin typeface="Roboto" pitchFamily="34" charset="0"/>
                <a:ea typeface="Roboto" pitchFamily="34" charset="-122"/>
                <a:cs typeface="Roboto" pitchFamily="34" charset="-120"/>
              </a:rPr>
              <a:t>kv_write</a:t>
            </a:r>
            <a:r>
              <a:rPr lang="en-US" sz="1300" dirty="0">
                <a:solidFill>
                  <a:srgbClr val="000000"/>
                </a:solidFill>
                <a:latin typeface="Roboto" pitchFamily="34" charset="0"/>
                <a:ea typeface="Roboto" pitchFamily="34" charset="-122"/>
                <a:cs typeface="Roboto" pitchFamily="34" charset="-120"/>
              </a:rPr>
              <a:t> append to the KV cache</a:t>
            </a:r>
            <a:endParaRPr lang="en-US" sz="1300" dirty="0"/>
          </a:p>
        </p:txBody>
      </p:sp>
      <p:sp>
        <p:nvSpPr>
          <p:cNvPr id="12" name="Text 10"/>
          <p:cNvSpPr/>
          <p:nvPr/>
        </p:nvSpPr>
        <p:spPr>
          <a:xfrm>
            <a:off x="8426450" y="3473450"/>
            <a:ext cx="2990850" cy="354330"/>
          </a:xfrm>
          <a:prstGeom prst="roundRect">
            <a:avLst>
              <a:gd name="adj" fmla="val 16129"/>
            </a:avLst>
          </a:prstGeom>
          <a:solidFill>
            <a:srgbClr val="FFFFFF"/>
          </a:solidFill>
          <a:ln w="12700">
            <a:solidFill>
              <a:srgbClr val="154F90"/>
            </a:solidFill>
            <a:prstDash val="solid"/>
          </a:ln>
        </p:spPr>
        <p:txBody>
          <a:bodyPr wrap="square" lIns="91211" tIns="53111" rIns="7963" bIns="27711" rtlCol="0" anchor="t">
            <a:normAutofit/>
          </a:bodyPr>
          <a:lstStyle/>
          <a:p>
            <a:pPr marL="0" indent="0" algn="l">
              <a:lnSpc>
                <a:spcPts val="1690"/>
              </a:lnSpc>
              <a:buNone/>
            </a:pPr>
            <a:r>
              <a:rPr lang="en-US" sz="1300" b="1" dirty="0">
                <a:solidFill>
                  <a:srgbClr val="000000"/>
                </a:solidFill>
                <a:latin typeface="Roboto" pitchFamily="34" charset="0"/>
                <a:ea typeface="Roboto" pitchFamily="34" charset="-122"/>
                <a:cs typeface="Roboto" pitchFamily="34" charset="-120"/>
              </a:rPr>
              <a:t>softmax</a:t>
            </a:r>
            <a:r>
              <a:rPr lang="en-US" sz="1300" dirty="0">
                <a:solidFill>
                  <a:srgbClr val="000000"/>
                </a:solidFill>
                <a:latin typeface="Roboto" pitchFamily="34" charset="0"/>
                <a:ea typeface="Roboto" pitchFamily="34" charset="-122"/>
                <a:cs typeface="Roboto" pitchFamily="34" charset="-120"/>
              </a:rPr>
              <a:t> causal attention</a:t>
            </a:r>
            <a:endParaRPr lang="en-US" sz="1300" dirty="0"/>
          </a:p>
        </p:txBody>
      </p:sp>
      <p:sp>
        <p:nvSpPr>
          <p:cNvPr id="13" name="Text 11"/>
          <p:cNvSpPr/>
          <p:nvPr/>
        </p:nvSpPr>
        <p:spPr>
          <a:xfrm>
            <a:off x="8426450" y="3905250"/>
            <a:ext cx="2990850" cy="354330"/>
          </a:xfrm>
          <a:prstGeom prst="roundRect">
            <a:avLst>
              <a:gd name="adj" fmla="val 16129"/>
            </a:avLst>
          </a:prstGeom>
          <a:solidFill>
            <a:srgbClr val="FFFFFF"/>
          </a:solidFill>
          <a:ln w="12700">
            <a:solidFill>
              <a:srgbClr val="154F90"/>
            </a:solidFill>
            <a:prstDash val="solid"/>
          </a:ln>
        </p:spPr>
        <p:txBody>
          <a:bodyPr wrap="square" lIns="91211" tIns="53111" rIns="7963" bIns="27711" rtlCol="0" anchor="t">
            <a:normAutofit/>
          </a:bodyPr>
          <a:lstStyle/>
          <a:p>
            <a:pPr marL="0" indent="0" algn="l">
              <a:lnSpc>
                <a:spcPts val="1690"/>
              </a:lnSpc>
              <a:buNone/>
            </a:pPr>
            <a:r>
              <a:rPr lang="en-US" sz="1300" b="1" dirty="0">
                <a:solidFill>
                  <a:srgbClr val="000000"/>
                </a:solidFill>
                <a:latin typeface="Roboto" pitchFamily="34" charset="0"/>
                <a:ea typeface="Roboto" pitchFamily="34" charset="-122"/>
                <a:cs typeface="Roboto" pitchFamily="34" charset="-120"/>
              </a:rPr>
              <a:t>mlp</a:t>
            </a:r>
            <a:r>
              <a:rPr lang="en-US" sz="1300" dirty="0">
                <a:solidFill>
                  <a:srgbClr val="000000"/>
                </a:solidFill>
                <a:latin typeface="Roboto" pitchFamily="34" charset="0"/>
                <a:ea typeface="Roboto" pitchFamily="34" charset="-122"/>
                <a:cs typeface="Roboto" pitchFamily="34" charset="-120"/>
              </a:rPr>
              <a:t> feed-forward block</a:t>
            </a:r>
            <a:endParaRPr lang="en-US" sz="1300" dirty="0"/>
          </a:p>
        </p:txBody>
      </p:sp>
      <p:sp>
        <p:nvSpPr>
          <p:cNvPr id="14" name="Text 12"/>
          <p:cNvSpPr/>
          <p:nvPr/>
        </p:nvSpPr>
        <p:spPr>
          <a:xfrm>
            <a:off x="8426450" y="4337050"/>
            <a:ext cx="2990850" cy="354330"/>
          </a:xfrm>
          <a:prstGeom prst="roundRect">
            <a:avLst>
              <a:gd name="adj" fmla="val 16129"/>
            </a:avLst>
          </a:prstGeom>
          <a:solidFill>
            <a:srgbClr val="FFFFFF"/>
          </a:solidFill>
          <a:ln w="12700">
            <a:solidFill>
              <a:srgbClr val="154F90"/>
            </a:solidFill>
            <a:prstDash val="solid"/>
          </a:ln>
        </p:spPr>
        <p:txBody>
          <a:bodyPr wrap="square" lIns="91211" tIns="53111" rIns="7963" bIns="27711" rtlCol="0" anchor="t">
            <a:normAutofit/>
          </a:bodyPr>
          <a:lstStyle/>
          <a:p>
            <a:pPr marL="0" indent="0" algn="l">
              <a:lnSpc>
                <a:spcPts val="1690"/>
              </a:lnSpc>
              <a:buNone/>
            </a:pPr>
            <a:r>
              <a:rPr lang="en-US" sz="1300" b="1" dirty="0">
                <a:solidFill>
                  <a:srgbClr val="000000"/>
                </a:solidFill>
                <a:latin typeface="Roboto" pitchFamily="34" charset="0"/>
                <a:ea typeface="Roboto" pitchFamily="34" charset="-122"/>
                <a:cs typeface="Roboto" pitchFamily="34" charset="-120"/>
              </a:rPr>
              <a:t>lm_head</a:t>
            </a:r>
            <a:r>
              <a:rPr lang="en-US" sz="1300" dirty="0">
                <a:solidFill>
                  <a:srgbClr val="000000"/>
                </a:solidFill>
                <a:latin typeface="Roboto" pitchFamily="34" charset="0"/>
                <a:ea typeface="Roboto" pitchFamily="34" charset="-122"/>
                <a:cs typeface="Roboto" pitchFamily="34" charset="-120"/>
              </a:rPr>
              <a:t> vocabulary logits</a:t>
            </a:r>
            <a:endParaRPr lang="en-US" sz="1300" dirty="0"/>
          </a:p>
        </p:txBody>
      </p:sp>
      <p:sp>
        <p:nvSpPr>
          <p:cNvPr id="15" name="Text 13"/>
          <p:cNvSpPr/>
          <p:nvPr/>
        </p:nvSpPr>
        <p:spPr>
          <a:xfrm>
            <a:off x="8375047" y="4864100"/>
            <a:ext cx="3093657" cy="436880"/>
          </a:xfrm>
          <a:prstGeom prst="rect">
            <a:avLst/>
          </a:prstGeom>
          <a:noFill/>
          <a:ln/>
        </p:spPr>
        <p:txBody>
          <a:bodyPr wrap="square" lIns="0" tIns="0" rIns="0" bIns="0" rtlCol="0" anchor="t">
            <a:normAutofit/>
          </a:bodyPr>
          <a:lstStyle/>
          <a:p>
            <a:pPr marL="0" indent="0" algn="ctr">
              <a:lnSpc>
                <a:spcPts val="1620"/>
              </a:lnSpc>
              <a:buNone/>
            </a:pPr>
            <a:r>
              <a:rPr lang="en-US" sz="1200" i="1" dirty="0">
                <a:solidFill>
                  <a:srgbClr val="C55A11"/>
                </a:solidFill>
                <a:latin typeface="Roboto" pitchFamily="34" charset="0"/>
                <a:ea typeface="Roboto" pitchFamily="34" charset="-122"/>
                <a:cs typeface="Roboto" pitchFamily="34" charset="-120"/>
              </a:rPr>
              <a:t>Every later token reads the KV cache.</a:t>
            </a:r>
            <a:endParaRPr lang="en-US" sz="1200" dirty="0"/>
          </a:p>
        </p:txBody>
      </p:sp>
      <p:pic>
        <p:nvPicPr>
          <p:cNvPr id="16" name="Image 0"/>
          <p:cNvPicPr>
            <a:picLocks noChangeAspect="1"/>
          </p:cNvPicPr>
          <p:nvPr/>
        </p:nvPicPr>
        <p:blipFill>
          <a:blip r:embed="rId3"/>
          <a:srcRect l="-391" r="-391"/>
          <a:stretch/>
        </p:blipFill>
        <p:spPr>
          <a:xfrm>
            <a:off x="76200" y="6394450"/>
            <a:ext cx="349250" cy="336550"/>
          </a:xfrm>
          <a:prstGeom prst="rect">
            <a:avLst/>
          </a:prstGeom>
        </p:spPr>
      </p:pic>
      <p:sp>
        <p:nvSpPr>
          <p:cNvPr id="17" name="Text 14"/>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8" name="Text 15"/>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ssolve">
                                      <p:cBhvr>
                                        <p:cTn id="20" dur="500"/>
                                        <p:tgtEl>
                                          <p:spTgt spid="8"/>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ssolv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dissolve">
                                      <p:cBhvr>
                                        <p:cTn id="43" dur="500"/>
                                        <p:tgtEl>
                                          <p:spTgt spid="5"/>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ssolv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dissolve">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Threat Model</a:t>
            </a:r>
            <a:endParaRPr lang="en-US" sz="2800" dirty="0"/>
          </a:p>
        </p:txBody>
      </p:sp>
      <p:sp>
        <p:nvSpPr>
          <p:cNvPr id="3" name="Shape 1"/>
          <p:cNvSpPr/>
          <p:nvPr/>
        </p:nvSpPr>
        <p:spPr>
          <a:xfrm>
            <a:off x="508000" y="1422400"/>
            <a:ext cx="5334000" cy="4102100"/>
          </a:xfrm>
          <a:prstGeom prst="roundRect">
            <a:avLst>
              <a:gd name="adj" fmla="val 1703"/>
            </a:avLst>
          </a:prstGeom>
          <a:solidFill>
            <a:srgbClr val="F2F2F2"/>
          </a:solidFill>
          <a:ln w="12700">
            <a:solidFill>
              <a:srgbClr val="BFBFBF"/>
            </a:solidFill>
            <a:prstDash val="solid"/>
          </a:ln>
        </p:spPr>
        <p:txBody>
          <a:bodyPr/>
          <a:lstStyle/>
          <a:p>
            <a:endParaRPr lang="en-US"/>
          </a:p>
        </p:txBody>
      </p:sp>
      <p:pic>
        <p:nvPicPr>
          <p:cNvPr id="4" name="Image 0"/>
          <p:cNvPicPr>
            <a:picLocks noChangeAspect="1"/>
          </p:cNvPicPr>
          <p:nvPr/>
        </p:nvPicPr>
        <p:blipFill>
          <a:blip r:embed="rId3"/>
          <a:srcRect/>
          <a:stretch/>
        </p:blipFill>
        <p:spPr>
          <a:xfrm>
            <a:off x="730250" y="1600200"/>
            <a:ext cx="501650" cy="501650"/>
          </a:xfrm>
          <a:prstGeom prst="rect">
            <a:avLst/>
          </a:prstGeom>
        </p:spPr>
      </p:pic>
      <p:sp>
        <p:nvSpPr>
          <p:cNvPr id="5" name="Text 2"/>
          <p:cNvSpPr/>
          <p:nvPr/>
        </p:nvSpPr>
        <p:spPr>
          <a:xfrm>
            <a:off x="1371600" y="1600200"/>
            <a:ext cx="4473702" cy="528320"/>
          </a:xfrm>
          <a:prstGeom prst="rect">
            <a:avLst/>
          </a:prstGeom>
          <a:noFill/>
          <a:ln/>
        </p:spPr>
        <p:txBody>
          <a:bodyPr wrap="square" lIns="0" tIns="0" rIns="0" bIns="0" rtlCol="0" anchor="t">
            <a:normAutofit/>
          </a:bodyPr>
          <a:lstStyle/>
          <a:p>
            <a:pPr marL="0" indent="0" algn="l">
              <a:lnSpc>
                <a:spcPts val="3960"/>
              </a:lnSpc>
              <a:buNone/>
            </a:pPr>
            <a:r>
              <a:rPr lang="en-US" sz="2200" b="1" dirty="0">
                <a:solidFill>
                  <a:srgbClr val="154F90"/>
                </a:solidFill>
                <a:latin typeface="Roboto" pitchFamily="34" charset="0"/>
                <a:ea typeface="Roboto" pitchFamily="34" charset="-122"/>
                <a:cs typeface="Roboto" pitchFamily="34" charset="-120"/>
              </a:rPr>
              <a:t>Adversary Capabilities</a:t>
            </a:r>
            <a:endParaRPr lang="en-US" sz="2200" dirty="0"/>
          </a:p>
        </p:txBody>
      </p:sp>
      <p:sp>
        <p:nvSpPr>
          <p:cNvPr id="6" name="Text 3"/>
          <p:cNvSpPr/>
          <p:nvPr/>
        </p:nvSpPr>
        <p:spPr>
          <a:xfrm>
            <a:off x="845058" y="2330450"/>
            <a:ext cx="4958207"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b="1" dirty="0">
                <a:solidFill>
                  <a:srgbClr val="000000"/>
                </a:solidFill>
                <a:latin typeface="Roboto" pitchFamily="34" charset="0"/>
                <a:ea typeface="Roboto" pitchFamily="34" charset="-122"/>
                <a:cs typeface="Roboto" pitchFamily="34" charset="-120"/>
              </a:rPr>
              <a:t>Has physical access</a:t>
            </a:r>
            <a:r>
              <a:rPr lang="en-US" sz="1600" dirty="0">
                <a:solidFill>
                  <a:srgbClr val="000000"/>
                </a:solidFill>
                <a:latin typeface="Roboto" pitchFamily="34" charset="0"/>
                <a:ea typeface="Roboto" pitchFamily="34" charset="-122"/>
                <a:cs typeface="Roboto" pitchFamily="34" charset="-120"/>
              </a:rPr>
              <a:t> to a device that runs an LM locally.</a:t>
            </a:r>
            <a:endParaRPr lang="en-US" sz="1600" dirty="0"/>
          </a:p>
        </p:txBody>
      </p:sp>
      <p:sp>
        <p:nvSpPr>
          <p:cNvPr id="7" name="Text 4"/>
          <p:cNvSpPr/>
          <p:nvPr/>
        </p:nvSpPr>
        <p:spPr>
          <a:xfrm>
            <a:off x="845058" y="3057207"/>
            <a:ext cx="4958207" cy="29749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Can </a:t>
            </a:r>
            <a:r>
              <a:rPr lang="en-US" sz="1600" b="1" dirty="0">
                <a:solidFill>
                  <a:srgbClr val="000000"/>
                </a:solidFill>
                <a:latin typeface="Roboto" pitchFamily="34" charset="0"/>
                <a:ea typeface="Roboto" pitchFamily="34" charset="-122"/>
                <a:cs typeface="Roboto" pitchFamily="34" charset="-120"/>
              </a:rPr>
              <a:t>glitch the supply</a:t>
            </a:r>
            <a:r>
              <a:rPr lang="en-US" sz="1600" dirty="0">
                <a:solidFill>
                  <a:srgbClr val="000000"/>
                </a:solidFill>
                <a:latin typeface="Roboto" pitchFamily="34" charset="0"/>
                <a:ea typeface="Roboto" pitchFamily="34" charset="-122"/>
                <a:cs typeface="Roboto" pitchFamily="34" charset="-120"/>
              </a:rPr>
              <a:t> during text generation.</a:t>
            </a:r>
            <a:endParaRPr lang="en-US" sz="1600" dirty="0"/>
          </a:p>
        </p:txBody>
      </p:sp>
      <p:sp>
        <p:nvSpPr>
          <p:cNvPr id="8" name="Text 5"/>
          <p:cNvSpPr/>
          <p:nvPr/>
        </p:nvSpPr>
        <p:spPr>
          <a:xfrm>
            <a:off x="845058" y="3519805"/>
            <a:ext cx="4958207"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Reruns inference on </a:t>
            </a:r>
            <a:r>
              <a:rPr lang="en-US" sz="1600" b="1" dirty="0">
                <a:solidFill>
                  <a:srgbClr val="000000"/>
                </a:solidFill>
                <a:latin typeface="Roboto" pitchFamily="34" charset="0"/>
                <a:ea typeface="Roboto" pitchFamily="34" charset="-122"/>
                <a:cs typeface="Roboto" pitchFamily="34" charset="-120"/>
              </a:rPr>
              <a:t>chosen inputs</a:t>
            </a:r>
            <a:r>
              <a:rPr lang="en-US" sz="1600" dirty="0">
                <a:solidFill>
                  <a:srgbClr val="000000"/>
                </a:solidFill>
                <a:latin typeface="Roboto" pitchFamily="34" charset="0"/>
                <a:ea typeface="Roboto" pitchFamily="34" charset="-122"/>
                <a:cs typeface="Roboto" pitchFamily="34" charset="-120"/>
              </a:rPr>
              <a:t> while tuning the glitch.</a:t>
            </a:r>
            <a:endParaRPr lang="en-US" sz="1600" dirty="0"/>
          </a:p>
        </p:txBody>
      </p:sp>
      <p:sp>
        <p:nvSpPr>
          <p:cNvPr id="9" name="Text 6"/>
          <p:cNvSpPr/>
          <p:nvPr/>
        </p:nvSpPr>
        <p:spPr>
          <a:xfrm>
            <a:off x="845058" y="4246563"/>
            <a:ext cx="4958207"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Sees whether the device </a:t>
            </a:r>
            <a:r>
              <a:rPr lang="en-US" sz="1600" b="1" dirty="0">
                <a:solidFill>
                  <a:srgbClr val="000000"/>
                </a:solidFill>
                <a:latin typeface="Roboto" pitchFamily="34" charset="0"/>
                <a:ea typeface="Roboto" pitchFamily="34" charset="-122"/>
                <a:cs typeface="Roboto" pitchFamily="34" charset="-120"/>
              </a:rPr>
              <a:t>responds</a:t>
            </a:r>
            <a:r>
              <a:rPr lang="en-US" sz="1600" dirty="0">
                <a:solidFill>
                  <a:srgbClr val="000000"/>
                </a:solidFill>
                <a:latin typeface="Roboto" pitchFamily="34" charset="0"/>
                <a:ea typeface="Roboto" pitchFamily="34" charset="-122"/>
                <a:cs typeface="Roboto" pitchFamily="34" charset="-120"/>
              </a:rPr>
              <a:t>, raises an </a:t>
            </a:r>
            <a:r>
              <a:rPr lang="en-US" sz="1600" b="1" dirty="0">
                <a:solidFill>
                  <a:srgbClr val="000000"/>
                </a:solidFill>
                <a:latin typeface="Roboto" pitchFamily="34" charset="0"/>
                <a:ea typeface="Roboto" pitchFamily="34" charset="-122"/>
                <a:cs typeface="Roboto" pitchFamily="34" charset="-120"/>
              </a:rPr>
              <a:t>alarm</a:t>
            </a:r>
            <a:r>
              <a:rPr lang="en-US" sz="1600" dirty="0">
                <a:solidFill>
                  <a:srgbClr val="000000"/>
                </a:solidFill>
                <a:latin typeface="Roboto" pitchFamily="34" charset="0"/>
                <a:ea typeface="Roboto" pitchFamily="34" charset="-122"/>
                <a:cs typeface="Roboto" pitchFamily="34" charset="-120"/>
              </a:rPr>
              <a:t>, or emits a </a:t>
            </a:r>
            <a:r>
              <a:rPr lang="en-US" sz="1600" b="1" dirty="0">
                <a:solidFill>
                  <a:srgbClr val="000000"/>
                </a:solidFill>
                <a:latin typeface="Roboto" pitchFamily="34" charset="0"/>
                <a:ea typeface="Roboto" pitchFamily="34" charset="-122"/>
                <a:cs typeface="Roboto" pitchFamily="34" charset="-120"/>
              </a:rPr>
              <a:t>different token</a:t>
            </a:r>
            <a:r>
              <a:rPr lang="en-US" sz="1600" dirty="0">
                <a:solidFill>
                  <a:srgbClr val="000000"/>
                </a:solidFill>
                <a:latin typeface="Roboto" pitchFamily="34" charset="0"/>
                <a:ea typeface="Roboto" pitchFamily="34" charset="-122"/>
                <a:cs typeface="Roboto" pitchFamily="34" charset="-120"/>
              </a:rPr>
              <a:t>.</a:t>
            </a:r>
            <a:endParaRPr lang="en-US" sz="1600" dirty="0"/>
          </a:p>
        </p:txBody>
      </p:sp>
      <p:sp>
        <p:nvSpPr>
          <p:cNvPr id="10" name="Shape 7"/>
          <p:cNvSpPr/>
          <p:nvPr/>
        </p:nvSpPr>
        <p:spPr>
          <a:xfrm>
            <a:off x="6365875" y="1425575"/>
            <a:ext cx="5327650" cy="4095750"/>
          </a:xfrm>
          <a:prstGeom prst="roundRect">
            <a:avLst>
              <a:gd name="adj" fmla="val 1628"/>
            </a:avLst>
          </a:prstGeom>
          <a:solidFill>
            <a:srgbClr val="FFFFFF"/>
          </a:solidFill>
          <a:ln w="19050">
            <a:solidFill>
              <a:srgbClr val="154F90"/>
            </a:solidFill>
            <a:prstDash val="solid"/>
          </a:ln>
        </p:spPr>
        <p:txBody>
          <a:bodyPr/>
          <a:lstStyle/>
          <a:p>
            <a:endParaRPr lang="en-US"/>
          </a:p>
        </p:txBody>
      </p:sp>
      <p:pic>
        <p:nvPicPr>
          <p:cNvPr id="11" name="Image 1"/>
          <p:cNvPicPr>
            <a:picLocks noChangeAspect="1"/>
          </p:cNvPicPr>
          <p:nvPr/>
        </p:nvPicPr>
        <p:blipFill>
          <a:blip r:embed="rId4"/>
          <a:srcRect/>
          <a:stretch/>
        </p:blipFill>
        <p:spPr>
          <a:xfrm>
            <a:off x="6584950" y="1600200"/>
            <a:ext cx="501650" cy="501650"/>
          </a:xfrm>
          <a:prstGeom prst="rect">
            <a:avLst/>
          </a:prstGeom>
        </p:spPr>
      </p:pic>
      <p:sp>
        <p:nvSpPr>
          <p:cNvPr id="12" name="Text 8"/>
          <p:cNvSpPr/>
          <p:nvPr/>
        </p:nvSpPr>
        <p:spPr>
          <a:xfrm>
            <a:off x="7226300" y="1600200"/>
            <a:ext cx="4473702" cy="528320"/>
          </a:xfrm>
          <a:prstGeom prst="rect">
            <a:avLst/>
          </a:prstGeom>
          <a:noFill/>
          <a:ln/>
        </p:spPr>
        <p:txBody>
          <a:bodyPr wrap="square" lIns="0" tIns="0" rIns="0" bIns="0" rtlCol="0" anchor="t">
            <a:normAutofit/>
          </a:bodyPr>
          <a:lstStyle/>
          <a:p>
            <a:pPr marL="0" indent="0" algn="l">
              <a:lnSpc>
                <a:spcPts val="3960"/>
              </a:lnSpc>
              <a:buNone/>
            </a:pPr>
            <a:r>
              <a:rPr lang="en-US" sz="2200" b="1" dirty="0">
                <a:solidFill>
                  <a:srgbClr val="154F90"/>
                </a:solidFill>
                <a:latin typeface="Roboto" pitchFamily="34" charset="0"/>
                <a:ea typeface="Roboto" pitchFamily="34" charset="-122"/>
                <a:cs typeface="Roboto" pitchFamily="34" charset="-120"/>
              </a:rPr>
              <a:t>Out of Scope</a:t>
            </a:r>
            <a:endParaRPr lang="en-US" sz="2200" dirty="0"/>
          </a:p>
        </p:txBody>
      </p:sp>
      <p:sp>
        <p:nvSpPr>
          <p:cNvPr id="13" name="Text 9"/>
          <p:cNvSpPr/>
          <p:nvPr/>
        </p:nvSpPr>
        <p:spPr>
          <a:xfrm>
            <a:off x="6699758" y="2330450"/>
            <a:ext cx="4958207" cy="29749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Modifying the firmware.</a:t>
            </a:r>
            <a:endParaRPr lang="en-US" sz="1600" dirty="0"/>
          </a:p>
        </p:txBody>
      </p:sp>
      <p:sp>
        <p:nvSpPr>
          <p:cNvPr id="14" name="Text 10"/>
          <p:cNvSpPr/>
          <p:nvPr/>
        </p:nvSpPr>
        <p:spPr>
          <a:xfrm>
            <a:off x="6699758" y="2793048"/>
            <a:ext cx="4958207" cy="29749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Reading or replacing the model weights.</a:t>
            </a:r>
            <a:endParaRPr lang="en-US" sz="1600" dirty="0"/>
          </a:p>
        </p:txBody>
      </p:sp>
      <p:sp>
        <p:nvSpPr>
          <p:cNvPr id="15" name="Text 11"/>
          <p:cNvSpPr/>
          <p:nvPr/>
        </p:nvSpPr>
        <p:spPr>
          <a:xfrm>
            <a:off x="6699758" y="3255645"/>
            <a:ext cx="4958207" cy="29749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Confidentiality attacks and model extraction.</a:t>
            </a:r>
            <a:endParaRPr lang="en-US" sz="1600" dirty="0"/>
          </a:p>
        </p:txBody>
      </p:sp>
      <p:sp>
        <p:nvSpPr>
          <p:cNvPr id="16" name="Text 12"/>
          <p:cNvSpPr/>
          <p:nvPr/>
        </p:nvSpPr>
        <p:spPr>
          <a:xfrm>
            <a:off x="6699758" y="3718243"/>
            <a:ext cx="4958207" cy="29749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Invasive probing.</a:t>
            </a:r>
            <a:endParaRPr lang="en-US" sz="1600" dirty="0"/>
          </a:p>
        </p:txBody>
      </p:sp>
      <p:sp>
        <p:nvSpPr>
          <p:cNvPr id="17" name="Text 13"/>
          <p:cNvSpPr/>
          <p:nvPr/>
        </p:nvSpPr>
        <p:spPr>
          <a:xfrm>
            <a:off x="6699758" y="4180839"/>
            <a:ext cx="4958207" cy="558800"/>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i="1" dirty="0">
                <a:solidFill>
                  <a:srgbClr val="595959"/>
                </a:solidFill>
                <a:latin typeface="Roboto" pitchFamily="34" charset="0"/>
                <a:ea typeface="Roboto" pitchFamily="34" charset="-122"/>
                <a:cs typeface="Roboto" pitchFamily="34" charset="-120"/>
              </a:rPr>
              <a:t>Timing glitches in the field</a:t>
            </a:r>
            <a:r>
              <a:rPr lang="en-US" sz="1600" dirty="0">
                <a:solidFill>
                  <a:srgbClr val="000000"/>
                </a:solidFill>
                <a:latin typeface="Roboto" pitchFamily="34" charset="0"/>
                <a:ea typeface="Roboto" pitchFamily="34" charset="-122"/>
                <a:cs typeface="Roboto" pitchFamily="34" charset="-120"/>
              </a:rPr>
              <a:t> (we use a firmware trigger).</a:t>
            </a:r>
            <a:endParaRPr lang="en-US" sz="1600" dirty="0"/>
          </a:p>
        </p:txBody>
      </p:sp>
      <p:sp>
        <p:nvSpPr>
          <p:cNvPr id="18" name="Text 14"/>
          <p:cNvSpPr/>
          <p:nvPr/>
        </p:nvSpPr>
        <p:spPr>
          <a:xfrm>
            <a:off x="508000" y="576580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The attacker wants a </a:t>
            </a:r>
            <a:r>
              <a:rPr lang="en-US" sz="1400" b="1" i="1" dirty="0">
                <a:solidFill>
                  <a:srgbClr val="C00000"/>
                </a:solidFill>
                <a:latin typeface="Roboto" pitchFamily="34" charset="0"/>
                <a:ea typeface="Roboto" pitchFamily="34" charset="-122"/>
                <a:cs typeface="Roboto" pitchFamily="34" charset="-120"/>
              </a:rPr>
              <a:t>wrong token with no alarm</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19" name="Image 2"/>
          <p:cNvPicPr>
            <a:picLocks noChangeAspect="1"/>
          </p:cNvPicPr>
          <p:nvPr/>
        </p:nvPicPr>
        <p:blipFill>
          <a:blip r:embed="rId5"/>
          <a:srcRect l="-391" r="-391"/>
          <a:stretch/>
        </p:blipFill>
        <p:spPr>
          <a:xfrm>
            <a:off x="76200" y="6394450"/>
            <a:ext cx="349250" cy="336550"/>
          </a:xfrm>
          <a:prstGeom prst="rect">
            <a:avLst/>
          </a:prstGeom>
        </p:spPr>
      </p:pic>
      <p:sp>
        <p:nvSpPr>
          <p:cNvPr id="20" name="Text 15"/>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6"/>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3</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ssolve">
                                      <p:cBhvr>
                                        <p:cTn id="38" dur="500"/>
                                        <p:tgtEl>
                                          <p:spTgt spid="10"/>
                                        </p:tgtEl>
                                      </p:cBhvr>
                                    </p:animEffect>
                                  </p:childTnLst>
                                </p:cTn>
                              </p:par>
                              <p:par>
                                <p:cTn id="39" presetID="9"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dissolve">
                                      <p:cBhvr>
                                        <p:cTn id="41" dur="500"/>
                                        <p:tgtEl>
                                          <p:spTgt spid="11"/>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ssolv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dissolve">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dissolv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dissolve">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dissolve">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Target: A Tiny Transformer with a KV Cache</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Karpathy’s microgpt, rewritten in C with the weights compiled in</a:t>
            </a:r>
            <a:endParaRPr lang="en-US" sz="1400" dirty="0"/>
          </a:p>
        </p:txBody>
      </p:sp>
      <p:sp>
        <p:nvSpPr>
          <p:cNvPr id="4" name="Shape 2"/>
          <p:cNvSpPr/>
          <p:nvPr/>
        </p:nvSpPr>
        <p:spPr>
          <a:xfrm>
            <a:off x="463550" y="1530350"/>
            <a:ext cx="4432300" cy="3924300"/>
          </a:xfrm>
          <a:prstGeom prst="rect">
            <a:avLst/>
          </a:prstGeom>
          <a:solidFill>
            <a:srgbClr val="FFFFFF"/>
          </a:solidFill>
          <a:ln w="12700">
            <a:solidFill>
              <a:srgbClr val="BFBFBF"/>
            </a:solidFill>
            <a:prstDash val="solid"/>
          </a:ln>
        </p:spPr>
        <p:txBody>
          <a:bodyPr/>
          <a:lstStyle/>
          <a:p>
            <a:endParaRPr lang="en-US"/>
          </a:p>
        </p:txBody>
      </p:sp>
      <p:sp>
        <p:nvSpPr>
          <p:cNvPr id="5" name="Shape 3"/>
          <p:cNvSpPr/>
          <p:nvPr/>
        </p:nvSpPr>
        <p:spPr>
          <a:xfrm>
            <a:off x="457200" y="1524000"/>
            <a:ext cx="4445000" cy="444500"/>
          </a:xfrm>
          <a:prstGeom prst="rect">
            <a:avLst/>
          </a:prstGeom>
          <a:solidFill>
            <a:srgbClr val="154F90"/>
          </a:solidFill>
          <a:ln/>
        </p:spPr>
        <p:txBody>
          <a:bodyPr/>
          <a:lstStyle/>
          <a:p>
            <a:endParaRPr lang="en-US"/>
          </a:p>
        </p:txBody>
      </p:sp>
      <p:sp>
        <p:nvSpPr>
          <p:cNvPr id="6" name="Text 4"/>
          <p:cNvSpPr/>
          <p:nvPr/>
        </p:nvSpPr>
        <p:spPr>
          <a:xfrm>
            <a:off x="390525" y="1619250"/>
            <a:ext cx="4578350" cy="269240"/>
          </a:xfrm>
          <a:prstGeom prst="rect">
            <a:avLst/>
          </a:prstGeom>
          <a:noFill/>
          <a:ln/>
        </p:spPr>
        <p:txBody>
          <a:bodyPr wrap="square" lIns="0" tIns="0" rIns="0" bIns="0" rtlCol="0" anchor="t">
            <a:normAutofit/>
          </a:bodyPr>
          <a:lstStyle/>
          <a:p>
            <a:pPr marL="0" indent="0" algn="ctr">
              <a:lnSpc>
                <a:spcPts val="1920"/>
              </a:lnSpc>
              <a:buNone/>
            </a:pPr>
            <a:r>
              <a:rPr lang="en-US" sz="1600" b="1" dirty="0">
                <a:solidFill>
                  <a:srgbClr val="FFFFFF"/>
                </a:solidFill>
                <a:latin typeface="Roboto" pitchFamily="34" charset="0"/>
                <a:ea typeface="Roboto" pitchFamily="34" charset="-122"/>
                <a:cs typeface="Roboto" pitchFamily="34" charset="-120"/>
              </a:rPr>
              <a:t>microgpt target</a:t>
            </a:r>
            <a:endParaRPr lang="en-US" sz="1600" dirty="0"/>
          </a:p>
        </p:txBody>
      </p:sp>
      <p:sp>
        <p:nvSpPr>
          <p:cNvPr id="7" name="Text 5"/>
          <p:cNvSpPr/>
          <p:nvPr/>
        </p:nvSpPr>
        <p:spPr>
          <a:xfrm>
            <a:off x="660400" y="2120900"/>
            <a:ext cx="4159758"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595959"/>
                </a:solidFill>
                <a:latin typeface="Roboto" pitchFamily="34" charset="0"/>
                <a:ea typeface="Roboto" pitchFamily="34" charset="-122"/>
                <a:cs typeface="Roboto" pitchFamily="34" charset="-120"/>
              </a:rPr>
              <a:t>Architecture</a:t>
            </a:r>
            <a:endParaRPr lang="en-US" sz="1200" dirty="0"/>
          </a:p>
        </p:txBody>
      </p:sp>
      <p:sp>
        <p:nvSpPr>
          <p:cNvPr id="8" name="Text 6"/>
          <p:cNvSpPr/>
          <p:nvPr/>
        </p:nvSpPr>
        <p:spPr>
          <a:xfrm>
            <a:off x="660400" y="2324100"/>
            <a:ext cx="415975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Roboto" pitchFamily="34" charset="0"/>
                <a:ea typeface="Roboto" pitchFamily="34" charset="-122"/>
                <a:cs typeface="Roboto" pitchFamily="34" charset="-120"/>
              </a:rPr>
              <a:t>1 layer · 4 heads · KV cache</a:t>
            </a:r>
            <a:endParaRPr lang="en-US" sz="1500" dirty="0"/>
          </a:p>
        </p:txBody>
      </p:sp>
      <p:sp>
        <p:nvSpPr>
          <p:cNvPr id="9" name="Text 7"/>
          <p:cNvSpPr/>
          <p:nvPr/>
        </p:nvSpPr>
        <p:spPr>
          <a:xfrm>
            <a:off x="660400" y="2743200"/>
            <a:ext cx="4159758"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595959"/>
                </a:solidFill>
                <a:latin typeface="Roboto" pitchFamily="34" charset="0"/>
                <a:ea typeface="Roboto" pitchFamily="34" charset="-122"/>
                <a:cs typeface="Roboto" pitchFamily="34" charset="-120"/>
              </a:rPr>
              <a:t>Sizes</a:t>
            </a:r>
            <a:endParaRPr lang="en-US" sz="1200" dirty="0"/>
          </a:p>
        </p:txBody>
      </p:sp>
      <p:sp>
        <p:nvSpPr>
          <p:cNvPr id="10" name="Text 8"/>
          <p:cNvSpPr/>
          <p:nvPr/>
        </p:nvSpPr>
        <p:spPr>
          <a:xfrm>
            <a:off x="660400" y="2946400"/>
            <a:ext cx="415975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Roboto" pitchFamily="34" charset="0"/>
                <a:ea typeface="Roboto" pitchFamily="34" charset="-122"/>
                <a:cs typeface="Roboto" pitchFamily="34" charset="-120"/>
              </a:rPr>
              <a:t>embedding 16 · MLP 64 · context 16</a:t>
            </a:r>
            <a:endParaRPr lang="en-US" sz="1500" dirty="0"/>
          </a:p>
        </p:txBody>
      </p:sp>
      <p:sp>
        <p:nvSpPr>
          <p:cNvPr id="11" name="Text 9"/>
          <p:cNvSpPr/>
          <p:nvPr/>
        </p:nvSpPr>
        <p:spPr>
          <a:xfrm>
            <a:off x="660400" y="3365500"/>
            <a:ext cx="4159758"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595959"/>
                </a:solidFill>
                <a:latin typeface="Roboto" pitchFamily="34" charset="0"/>
                <a:ea typeface="Roboto" pitchFamily="34" charset="-122"/>
                <a:cs typeface="Roboto" pitchFamily="34" charset="-120"/>
              </a:rPr>
              <a:t>Vocabulary</a:t>
            </a:r>
            <a:endParaRPr lang="en-US" sz="1200" dirty="0"/>
          </a:p>
        </p:txBody>
      </p:sp>
      <p:sp>
        <p:nvSpPr>
          <p:cNvPr id="12" name="Text 10"/>
          <p:cNvSpPr/>
          <p:nvPr/>
        </p:nvSpPr>
        <p:spPr>
          <a:xfrm>
            <a:off x="660400" y="3568700"/>
            <a:ext cx="415975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Roboto" pitchFamily="34" charset="0"/>
                <a:ea typeface="Roboto" pitchFamily="34" charset="-122"/>
                <a:cs typeface="Roboto" pitchFamily="34" charset="-120"/>
              </a:rPr>
              <a:t>27 characters (trained on names)</a:t>
            </a:r>
            <a:endParaRPr lang="en-US" sz="1500" dirty="0"/>
          </a:p>
        </p:txBody>
      </p:sp>
      <p:sp>
        <p:nvSpPr>
          <p:cNvPr id="13" name="Text 11"/>
          <p:cNvSpPr/>
          <p:nvPr/>
        </p:nvSpPr>
        <p:spPr>
          <a:xfrm>
            <a:off x="660400" y="3987800"/>
            <a:ext cx="4159758"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595959"/>
                </a:solidFill>
                <a:latin typeface="Roboto" pitchFamily="34" charset="0"/>
                <a:ea typeface="Roboto" pitchFamily="34" charset="-122"/>
                <a:cs typeface="Roboto" pitchFamily="34" charset="-120"/>
              </a:rPr>
              <a:t>Parameters</a:t>
            </a:r>
            <a:endParaRPr lang="en-US" sz="1200" dirty="0"/>
          </a:p>
        </p:txBody>
      </p:sp>
      <p:sp>
        <p:nvSpPr>
          <p:cNvPr id="14" name="Text 12"/>
          <p:cNvSpPr/>
          <p:nvPr/>
        </p:nvSpPr>
        <p:spPr>
          <a:xfrm>
            <a:off x="660400" y="4191000"/>
            <a:ext cx="415975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Roboto" pitchFamily="34" charset="0"/>
                <a:ea typeface="Roboto" pitchFamily="34" charset="-122"/>
                <a:cs typeface="Roboto" pitchFamily="34" charset="-120"/>
              </a:rPr>
              <a:t>4,192 learned (no biases)</a:t>
            </a:r>
            <a:endParaRPr lang="en-US" sz="1500" dirty="0"/>
          </a:p>
        </p:txBody>
      </p:sp>
      <p:sp>
        <p:nvSpPr>
          <p:cNvPr id="15" name="Text 13"/>
          <p:cNvSpPr/>
          <p:nvPr/>
        </p:nvSpPr>
        <p:spPr>
          <a:xfrm>
            <a:off x="660400" y="4610100"/>
            <a:ext cx="4159758"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595959"/>
                </a:solidFill>
                <a:latin typeface="Roboto" pitchFamily="34" charset="0"/>
                <a:ea typeface="Roboto" pitchFamily="34" charset="-122"/>
                <a:cs typeface="Roboto" pitchFamily="34" charset="-120"/>
              </a:rPr>
              <a:t>Stage triggers</a:t>
            </a:r>
            <a:endParaRPr lang="en-US" sz="1200" dirty="0"/>
          </a:p>
        </p:txBody>
      </p:sp>
      <p:sp>
        <p:nvSpPr>
          <p:cNvPr id="16" name="Text 14"/>
          <p:cNvSpPr/>
          <p:nvPr/>
        </p:nvSpPr>
        <p:spPr>
          <a:xfrm>
            <a:off x="660400" y="4813300"/>
            <a:ext cx="415975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C00000"/>
                </a:solidFill>
                <a:latin typeface="Roboto" pitchFamily="34" charset="0"/>
                <a:ea typeface="Roboto" pitchFamily="34" charset="-122"/>
                <a:cs typeface="Roboto" pitchFamily="34" charset="-120"/>
              </a:rPr>
              <a:t>one marked region per experiment</a:t>
            </a:r>
            <a:endParaRPr lang="en-US" sz="1500" dirty="0"/>
          </a:p>
        </p:txBody>
      </p:sp>
      <p:sp>
        <p:nvSpPr>
          <p:cNvPr id="17" name="Text 15"/>
          <p:cNvSpPr/>
          <p:nvPr/>
        </p:nvSpPr>
        <p:spPr>
          <a:xfrm>
            <a:off x="5334000" y="1524000"/>
            <a:ext cx="659282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54F90"/>
                </a:solidFill>
                <a:latin typeface="Roboto" pitchFamily="34" charset="0"/>
                <a:ea typeface="Roboto" pitchFamily="34" charset="-122"/>
                <a:cs typeface="Roboto" pitchFamily="34" charset="-120"/>
              </a:rPr>
              <a:t>Execution windows (target clock cycles)</a:t>
            </a:r>
            <a:endParaRPr lang="en-US" sz="1500" dirty="0"/>
          </a:p>
        </p:txBody>
      </p:sp>
      <p:sp>
        <p:nvSpPr>
          <p:cNvPr id="18" name="Text 16"/>
          <p:cNvSpPr/>
          <p:nvPr/>
        </p:nvSpPr>
        <p:spPr>
          <a:xfrm>
            <a:off x="5334000" y="19431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595959"/>
                </a:solidFill>
                <a:latin typeface="Roboto" pitchFamily="34" charset="0"/>
                <a:ea typeface="Roboto" pitchFamily="34" charset="-122"/>
                <a:cs typeface="Roboto" pitchFamily="34" charset="-120"/>
              </a:rPr>
              <a:t>whole</a:t>
            </a:r>
            <a:endParaRPr lang="en-US" sz="1400" dirty="0"/>
          </a:p>
        </p:txBody>
      </p:sp>
      <p:sp>
        <p:nvSpPr>
          <p:cNvPr id="19" name="Shape 17"/>
          <p:cNvSpPr/>
          <p:nvPr/>
        </p:nvSpPr>
        <p:spPr>
          <a:xfrm>
            <a:off x="6477000" y="1905000"/>
            <a:ext cx="4064000" cy="279400"/>
          </a:xfrm>
          <a:prstGeom prst="rect">
            <a:avLst/>
          </a:prstGeom>
          <a:solidFill>
            <a:srgbClr val="7F7F7F"/>
          </a:solidFill>
          <a:ln/>
        </p:spPr>
        <p:txBody>
          <a:bodyPr/>
          <a:lstStyle/>
          <a:p>
            <a:endParaRPr lang="en-US"/>
          </a:p>
        </p:txBody>
      </p:sp>
      <p:sp>
        <p:nvSpPr>
          <p:cNvPr id="20" name="Text 18"/>
          <p:cNvSpPr/>
          <p:nvPr/>
        </p:nvSpPr>
        <p:spPr>
          <a:xfrm>
            <a:off x="10629900" y="19431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1,629,016</a:t>
            </a:r>
            <a:endParaRPr lang="en-US" sz="1400" dirty="0"/>
          </a:p>
        </p:txBody>
      </p:sp>
      <p:sp>
        <p:nvSpPr>
          <p:cNvPr id="21" name="Text 19"/>
          <p:cNvSpPr/>
          <p:nvPr/>
        </p:nvSpPr>
        <p:spPr>
          <a:xfrm>
            <a:off x="5334000" y="24003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000000"/>
                </a:solidFill>
                <a:latin typeface="Roboto" pitchFamily="34" charset="0"/>
                <a:ea typeface="Roboto" pitchFamily="34" charset="-122"/>
                <a:cs typeface="Roboto" pitchFamily="34" charset="-120"/>
              </a:rPr>
              <a:t>mlp</a:t>
            </a:r>
            <a:endParaRPr lang="en-US" sz="1400" dirty="0"/>
          </a:p>
        </p:txBody>
      </p:sp>
      <p:sp>
        <p:nvSpPr>
          <p:cNvPr id="22" name="Shape 20"/>
          <p:cNvSpPr/>
          <p:nvPr/>
        </p:nvSpPr>
        <p:spPr>
          <a:xfrm>
            <a:off x="6477000" y="2362200"/>
            <a:ext cx="1949450" cy="279400"/>
          </a:xfrm>
          <a:prstGeom prst="rect">
            <a:avLst/>
          </a:prstGeom>
          <a:solidFill>
            <a:srgbClr val="154F90"/>
          </a:solidFill>
          <a:ln/>
        </p:spPr>
        <p:txBody>
          <a:bodyPr/>
          <a:lstStyle/>
          <a:p>
            <a:endParaRPr lang="en-US"/>
          </a:p>
        </p:txBody>
      </p:sp>
      <p:sp>
        <p:nvSpPr>
          <p:cNvPr id="23" name="Text 21"/>
          <p:cNvSpPr/>
          <p:nvPr/>
        </p:nvSpPr>
        <p:spPr>
          <a:xfrm>
            <a:off x="8515350" y="24003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781,152</a:t>
            </a:r>
            <a:endParaRPr lang="en-US" sz="1400" dirty="0"/>
          </a:p>
        </p:txBody>
      </p:sp>
      <p:sp>
        <p:nvSpPr>
          <p:cNvPr id="24" name="Text 22"/>
          <p:cNvSpPr/>
          <p:nvPr/>
        </p:nvSpPr>
        <p:spPr>
          <a:xfrm>
            <a:off x="5334000" y="28575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000000"/>
                </a:solidFill>
                <a:latin typeface="Roboto" pitchFamily="34" charset="0"/>
                <a:ea typeface="Roboto" pitchFamily="34" charset="-122"/>
                <a:cs typeface="Roboto" pitchFamily="34" charset="-120"/>
              </a:rPr>
              <a:t>qkv</a:t>
            </a:r>
            <a:endParaRPr lang="en-US" sz="1400" dirty="0"/>
          </a:p>
        </p:txBody>
      </p:sp>
      <p:sp>
        <p:nvSpPr>
          <p:cNvPr id="25" name="Shape 23"/>
          <p:cNvSpPr/>
          <p:nvPr/>
        </p:nvSpPr>
        <p:spPr>
          <a:xfrm>
            <a:off x="6477000" y="2819400"/>
            <a:ext cx="863600" cy="279400"/>
          </a:xfrm>
          <a:prstGeom prst="rect">
            <a:avLst/>
          </a:prstGeom>
          <a:solidFill>
            <a:srgbClr val="154F90"/>
          </a:solidFill>
          <a:ln/>
        </p:spPr>
        <p:txBody>
          <a:bodyPr/>
          <a:lstStyle/>
          <a:p>
            <a:endParaRPr lang="en-US"/>
          </a:p>
        </p:txBody>
      </p:sp>
      <p:sp>
        <p:nvSpPr>
          <p:cNvPr id="26" name="Text 24"/>
          <p:cNvSpPr/>
          <p:nvPr/>
        </p:nvSpPr>
        <p:spPr>
          <a:xfrm>
            <a:off x="7429500" y="28575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346,996</a:t>
            </a:r>
            <a:endParaRPr lang="en-US" sz="1400" dirty="0"/>
          </a:p>
        </p:txBody>
      </p:sp>
      <p:sp>
        <p:nvSpPr>
          <p:cNvPr id="27" name="Text 25"/>
          <p:cNvSpPr/>
          <p:nvPr/>
        </p:nvSpPr>
        <p:spPr>
          <a:xfrm>
            <a:off x="5334000" y="33147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000000"/>
                </a:solidFill>
                <a:latin typeface="Roboto" pitchFamily="34" charset="0"/>
                <a:ea typeface="Roboto" pitchFamily="34" charset="-122"/>
                <a:cs typeface="Roboto" pitchFamily="34" charset="-120"/>
              </a:rPr>
              <a:t>lm_head</a:t>
            </a:r>
            <a:endParaRPr lang="en-US" sz="1400" dirty="0"/>
          </a:p>
        </p:txBody>
      </p:sp>
      <p:sp>
        <p:nvSpPr>
          <p:cNvPr id="28" name="Shape 26"/>
          <p:cNvSpPr/>
          <p:nvPr/>
        </p:nvSpPr>
        <p:spPr>
          <a:xfrm>
            <a:off x="6477000" y="3276600"/>
            <a:ext cx="488950" cy="279400"/>
          </a:xfrm>
          <a:prstGeom prst="rect">
            <a:avLst/>
          </a:prstGeom>
          <a:solidFill>
            <a:srgbClr val="154F90"/>
          </a:solidFill>
          <a:ln/>
        </p:spPr>
        <p:txBody>
          <a:bodyPr/>
          <a:lstStyle/>
          <a:p>
            <a:endParaRPr lang="en-US"/>
          </a:p>
        </p:txBody>
      </p:sp>
      <p:sp>
        <p:nvSpPr>
          <p:cNvPr id="29" name="Text 27"/>
          <p:cNvSpPr/>
          <p:nvPr/>
        </p:nvSpPr>
        <p:spPr>
          <a:xfrm>
            <a:off x="7054850" y="33147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196,372</a:t>
            </a:r>
            <a:endParaRPr lang="en-US" sz="1400" dirty="0"/>
          </a:p>
        </p:txBody>
      </p:sp>
      <p:sp>
        <p:nvSpPr>
          <p:cNvPr id="30" name="Text 28"/>
          <p:cNvSpPr/>
          <p:nvPr/>
        </p:nvSpPr>
        <p:spPr>
          <a:xfrm>
            <a:off x="5334000" y="37719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000000"/>
                </a:solidFill>
                <a:latin typeface="Roboto" pitchFamily="34" charset="0"/>
                <a:ea typeface="Roboto" pitchFamily="34" charset="-122"/>
                <a:cs typeface="Roboto" pitchFamily="34" charset="-120"/>
              </a:rPr>
              <a:t>softmax</a:t>
            </a:r>
            <a:endParaRPr lang="en-US" sz="1400" dirty="0"/>
          </a:p>
        </p:txBody>
      </p:sp>
      <p:sp>
        <p:nvSpPr>
          <p:cNvPr id="31" name="Shape 29"/>
          <p:cNvSpPr/>
          <p:nvPr/>
        </p:nvSpPr>
        <p:spPr>
          <a:xfrm>
            <a:off x="6477000" y="3733800"/>
            <a:ext cx="203200" cy="279400"/>
          </a:xfrm>
          <a:prstGeom prst="rect">
            <a:avLst/>
          </a:prstGeom>
          <a:solidFill>
            <a:srgbClr val="154F90"/>
          </a:solidFill>
          <a:ln/>
        </p:spPr>
        <p:txBody>
          <a:bodyPr/>
          <a:lstStyle/>
          <a:p>
            <a:endParaRPr lang="en-US"/>
          </a:p>
        </p:txBody>
      </p:sp>
      <p:sp>
        <p:nvSpPr>
          <p:cNvPr id="32" name="Text 30"/>
          <p:cNvSpPr/>
          <p:nvPr/>
        </p:nvSpPr>
        <p:spPr>
          <a:xfrm>
            <a:off x="6769100" y="37719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81,572</a:t>
            </a:r>
            <a:endParaRPr lang="en-US" sz="1400" dirty="0"/>
          </a:p>
        </p:txBody>
      </p:sp>
      <p:sp>
        <p:nvSpPr>
          <p:cNvPr id="33" name="Text 31"/>
          <p:cNvSpPr/>
          <p:nvPr/>
        </p:nvSpPr>
        <p:spPr>
          <a:xfrm>
            <a:off x="5334000" y="42291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000000"/>
                </a:solidFill>
                <a:latin typeface="Roboto" pitchFamily="34" charset="0"/>
                <a:ea typeface="Roboto" pitchFamily="34" charset="-122"/>
                <a:cs typeface="Roboto" pitchFamily="34" charset="-120"/>
              </a:rPr>
              <a:t>embed</a:t>
            </a:r>
            <a:endParaRPr lang="en-US" sz="1400" dirty="0"/>
          </a:p>
        </p:txBody>
      </p:sp>
      <p:sp>
        <p:nvSpPr>
          <p:cNvPr id="34" name="Shape 32"/>
          <p:cNvSpPr/>
          <p:nvPr/>
        </p:nvSpPr>
        <p:spPr>
          <a:xfrm>
            <a:off x="6477000" y="4191000"/>
            <a:ext cx="44450" cy="279400"/>
          </a:xfrm>
          <a:prstGeom prst="rect">
            <a:avLst/>
          </a:prstGeom>
          <a:solidFill>
            <a:srgbClr val="154F90"/>
          </a:solidFill>
          <a:ln/>
        </p:spPr>
        <p:txBody>
          <a:bodyPr/>
          <a:lstStyle/>
          <a:p>
            <a:endParaRPr lang="en-US"/>
          </a:p>
        </p:txBody>
      </p:sp>
      <p:sp>
        <p:nvSpPr>
          <p:cNvPr id="35" name="Text 33"/>
          <p:cNvSpPr/>
          <p:nvPr/>
        </p:nvSpPr>
        <p:spPr>
          <a:xfrm>
            <a:off x="6610350" y="42291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16,640</a:t>
            </a:r>
            <a:endParaRPr lang="en-US" sz="1400" dirty="0"/>
          </a:p>
        </p:txBody>
      </p:sp>
      <p:sp>
        <p:nvSpPr>
          <p:cNvPr id="36" name="Text 34"/>
          <p:cNvSpPr/>
          <p:nvPr/>
        </p:nvSpPr>
        <p:spPr>
          <a:xfrm>
            <a:off x="5334000" y="4686300"/>
            <a:ext cx="11303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000000"/>
                </a:solidFill>
                <a:latin typeface="Roboto" pitchFamily="34" charset="0"/>
                <a:ea typeface="Roboto" pitchFamily="34" charset="-122"/>
                <a:cs typeface="Roboto" pitchFamily="34" charset="-120"/>
              </a:rPr>
              <a:t>kv_write</a:t>
            </a:r>
            <a:endParaRPr lang="en-US" sz="1400" dirty="0"/>
          </a:p>
        </p:txBody>
      </p:sp>
      <p:sp>
        <p:nvSpPr>
          <p:cNvPr id="37" name="Shape 35"/>
          <p:cNvSpPr/>
          <p:nvPr/>
        </p:nvSpPr>
        <p:spPr>
          <a:xfrm>
            <a:off x="6477000" y="4648200"/>
            <a:ext cx="25400" cy="279400"/>
          </a:xfrm>
          <a:prstGeom prst="rect">
            <a:avLst/>
          </a:prstGeom>
          <a:solidFill>
            <a:srgbClr val="154F90"/>
          </a:solidFill>
          <a:ln/>
        </p:spPr>
        <p:txBody>
          <a:bodyPr/>
          <a:lstStyle/>
          <a:p>
            <a:endParaRPr lang="en-US"/>
          </a:p>
        </p:txBody>
      </p:sp>
      <p:sp>
        <p:nvSpPr>
          <p:cNvPr id="38" name="Text 36"/>
          <p:cNvSpPr/>
          <p:nvPr/>
        </p:nvSpPr>
        <p:spPr>
          <a:xfrm>
            <a:off x="6591300" y="4686300"/>
            <a:ext cx="1320800" cy="238760"/>
          </a:xfrm>
          <a:prstGeom prst="rect">
            <a:avLst/>
          </a:prstGeom>
          <a:noFill/>
          <a:ln/>
        </p:spPr>
        <p:txBody>
          <a:bodyPr wrap="square" lIns="0" tIns="0" rIns="0" bIns="0" rtlCol="0" anchor="t">
            <a:normAutofit/>
          </a:bodyPr>
          <a:lstStyle/>
          <a:p>
            <a:pPr marL="0" indent="0" algn="l">
              <a:lnSpc>
                <a:spcPts val="1680"/>
              </a:lnSpc>
              <a:buNone/>
            </a:pPr>
            <a:r>
              <a:rPr lang="en-US" sz="1400" dirty="0">
                <a:solidFill>
                  <a:srgbClr val="000000"/>
                </a:solidFill>
                <a:latin typeface="Roboto" pitchFamily="34" charset="0"/>
                <a:ea typeface="Roboto" pitchFamily="34" charset="-122"/>
                <a:cs typeface="Roboto" pitchFamily="34" charset="-120"/>
              </a:rPr>
              <a:t>996</a:t>
            </a:r>
            <a:endParaRPr lang="en-US" sz="1400" dirty="0"/>
          </a:p>
        </p:txBody>
      </p:sp>
      <p:sp>
        <p:nvSpPr>
          <p:cNvPr id="39" name="Text 37"/>
          <p:cNvSpPr/>
          <p:nvPr/>
        </p:nvSpPr>
        <p:spPr>
          <a:xfrm>
            <a:off x="5334000" y="5118100"/>
            <a:ext cx="6592824" cy="454660"/>
          </a:xfrm>
          <a:prstGeom prst="rect">
            <a:avLst/>
          </a:prstGeom>
          <a:noFill/>
          <a:ln/>
        </p:spPr>
        <p:txBody>
          <a:bodyPr wrap="square" lIns="0" tIns="0" rIns="0" bIns="0" rtlCol="0" anchor="t">
            <a:normAutofit/>
          </a:bodyPr>
          <a:lstStyle/>
          <a:p>
            <a:pPr marL="0" indent="0" algn="l">
              <a:lnSpc>
                <a:spcPts val="1690"/>
              </a:lnSpc>
              <a:buNone/>
            </a:pPr>
            <a:r>
              <a:rPr lang="en-US" sz="1300" i="1" dirty="0">
                <a:solidFill>
                  <a:srgbClr val="595959"/>
                </a:solidFill>
                <a:latin typeface="Roboto" pitchFamily="34" charset="0"/>
                <a:ea typeface="Roboto" pitchFamily="34" charset="-122"/>
                <a:cs typeface="Roboto" pitchFamily="34" charset="-120"/>
              </a:rPr>
              <a:t>The six stage windows cover 1,423,728 of 1,629,016 cycles; normalization, residual additions and attention scores take the rest.</a:t>
            </a:r>
            <a:endParaRPr lang="en-US" sz="1300" dirty="0"/>
          </a:p>
        </p:txBody>
      </p:sp>
      <p:pic>
        <p:nvPicPr>
          <p:cNvPr id="40" name="Image 0"/>
          <p:cNvPicPr>
            <a:picLocks noChangeAspect="1"/>
          </p:cNvPicPr>
          <p:nvPr/>
        </p:nvPicPr>
        <p:blipFill>
          <a:blip r:embed="rId3"/>
          <a:srcRect l="-391" r="-391"/>
          <a:stretch/>
        </p:blipFill>
        <p:spPr>
          <a:xfrm>
            <a:off x="76200" y="6394450"/>
            <a:ext cx="349250" cy="336550"/>
          </a:xfrm>
          <a:prstGeom prst="rect">
            <a:avLst/>
          </a:prstGeom>
        </p:spPr>
      </p:pic>
      <p:sp>
        <p:nvSpPr>
          <p:cNvPr id="41" name="Text 38"/>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2" name="Text 39"/>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4</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dissolve">
                                      <p:cBhvr>
                                        <p:cTn id="39" dur="500"/>
                                        <p:tgtEl>
                                          <p:spTgt spid="1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ssolve">
                                      <p:cBhvr>
                                        <p:cTn id="45" dur="500"/>
                                        <p:tgtEl>
                                          <p:spTgt spid="1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dissolv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dissolve">
                                      <p:cBhvr>
                                        <p:cTn id="53" dur="500"/>
                                        <p:tgtEl>
                                          <p:spTgt spid="17"/>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dissolve">
                                      <p:cBhvr>
                                        <p:cTn id="56" dur="500"/>
                                        <p:tgtEl>
                                          <p:spTgt spid="18"/>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dissolve">
                                      <p:cBhvr>
                                        <p:cTn id="59" dur="500"/>
                                        <p:tgtEl>
                                          <p:spTgt spid="19"/>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dissolve">
                                      <p:cBhvr>
                                        <p:cTn id="62" dur="500"/>
                                        <p:tgtEl>
                                          <p:spTgt spid="20"/>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dissolve">
                                      <p:cBhvr>
                                        <p:cTn id="65" dur="500"/>
                                        <p:tgtEl>
                                          <p:spTgt spid="21"/>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dissolve">
                                      <p:cBhvr>
                                        <p:cTn id="68" dur="500"/>
                                        <p:tgtEl>
                                          <p:spTgt spid="22"/>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dissolve">
                                      <p:cBhvr>
                                        <p:cTn id="71" dur="500"/>
                                        <p:tgtEl>
                                          <p:spTgt spid="23"/>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dissolve">
                                      <p:cBhvr>
                                        <p:cTn id="74" dur="500"/>
                                        <p:tgtEl>
                                          <p:spTgt spid="24"/>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dissolve">
                                      <p:cBhvr>
                                        <p:cTn id="77" dur="500"/>
                                        <p:tgtEl>
                                          <p:spTgt spid="25"/>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dissolve">
                                      <p:cBhvr>
                                        <p:cTn id="80" dur="500"/>
                                        <p:tgtEl>
                                          <p:spTgt spid="26"/>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dissolve">
                                      <p:cBhvr>
                                        <p:cTn id="83" dur="500"/>
                                        <p:tgtEl>
                                          <p:spTgt spid="27"/>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dissolve">
                                      <p:cBhvr>
                                        <p:cTn id="86" dur="500"/>
                                        <p:tgtEl>
                                          <p:spTgt spid="28"/>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dissolve">
                                      <p:cBhvr>
                                        <p:cTn id="89" dur="500"/>
                                        <p:tgtEl>
                                          <p:spTgt spid="29"/>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dissolve">
                                      <p:cBhvr>
                                        <p:cTn id="92" dur="500"/>
                                        <p:tgtEl>
                                          <p:spTgt spid="30"/>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dissolve">
                                      <p:cBhvr>
                                        <p:cTn id="95" dur="500"/>
                                        <p:tgtEl>
                                          <p:spTgt spid="31"/>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dissolve">
                                      <p:cBhvr>
                                        <p:cTn id="98" dur="500"/>
                                        <p:tgtEl>
                                          <p:spTgt spid="32"/>
                                        </p:tgtEl>
                                      </p:cBhvr>
                                    </p:animEffect>
                                  </p:childTnLst>
                                </p:cTn>
                              </p:par>
                              <p:par>
                                <p:cTn id="99" presetID="9" presetClass="entr" presetSubtype="0" fill="hold" grpId="0" nodeType="with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dissolve">
                                      <p:cBhvr>
                                        <p:cTn id="101" dur="500"/>
                                        <p:tgtEl>
                                          <p:spTgt spid="33"/>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dissolve">
                                      <p:cBhvr>
                                        <p:cTn id="104" dur="500"/>
                                        <p:tgtEl>
                                          <p:spTgt spid="34"/>
                                        </p:tgtEl>
                                      </p:cBhvr>
                                    </p:animEffect>
                                  </p:childTnLst>
                                </p:cTn>
                              </p:par>
                              <p:par>
                                <p:cTn id="105" presetID="9"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dissolve">
                                      <p:cBhvr>
                                        <p:cTn id="107" dur="500"/>
                                        <p:tgtEl>
                                          <p:spTgt spid="35"/>
                                        </p:tgtEl>
                                      </p:cBhvr>
                                    </p:animEffect>
                                  </p:childTnLst>
                                </p:cTn>
                              </p:par>
                              <p:par>
                                <p:cTn id="108" presetID="9" presetClass="entr" presetSubtype="0" fill="hold" grpId="0"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dissolve">
                                      <p:cBhvr>
                                        <p:cTn id="110" dur="500"/>
                                        <p:tgtEl>
                                          <p:spTgt spid="36"/>
                                        </p:tgtEl>
                                      </p:cBhvr>
                                    </p:animEffect>
                                  </p:childTnLst>
                                </p:cTn>
                              </p:par>
                              <p:par>
                                <p:cTn id="111" presetID="9"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dissolve">
                                      <p:cBhvr>
                                        <p:cTn id="113" dur="500"/>
                                        <p:tgtEl>
                                          <p:spTgt spid="37"/>
                                        </p:tgtEl>
                                      </p:cBhvr>
                                    </p:animEffect>
                                  </p:childTnLst>
                                </p:cTn>
                              </p:par>
                              <p:par>
                                <p:cTn id="114" presetID="9"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dissolve">
                                      <p:cBhvr>
                                        <p:cTn id="116" dur="500"/>
                                        <p:tgtEl>
                                          <p:spTgt spid="38"/>
                                        </p:tgtEl>
                                      </p:cBhvr>
                                    </p:animEffect>
                                  </p:childTnLst>
                                </p:cTn>
                              </p:par>
                            </p:childTnLst>
                          </p:cTn>
                        </p:par>
                      </p:childTnLst>
                    </p:cTn>
                  </p:par>
                  <p:par>
                    <p:cTn id="117" fill="hold">
                      <p:stCondLst>
                        <p:cond delay="indefinite"/>
                      </p:stCondLst>
                      <p:childTnLst>
                        <p:par>
                          <p:cTn id="118" fill="hold">
                            <p:stCondLst>
                              <p:cond delay="0"/>
                            </p:stCondLst>
                            <p:childTnLst>
                              <p:par>
                                <p:cTn id="119" presetID="9" presetClass="entr" presetSubtype="0" fill="hold" grpId="0" nodeType="click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dissolve">
                                      <p:cBhvr>
                                        <p:cTn id="12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Remote Experiments on Whisp Cloud</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Northwestern University’s on-demand, cloud-based access to side-channel analysis and fault-injection tools.</a:t>
            </a:r>
            <a:endParaRPr lang="en-US" sz="1400" dirty="0"/>
          </a:p>
        </p:txBody>
      </p:sp>
      <p:sp>
        <p:nvSpPr>
          <p:cNvPr id="4" name="Shape 2"/>
          <p:cNvSpPr/>
          <p:nvPr/>
        </p:nvSpPr>
        <p:spPr>
          <a:xfrm>
            <a:off x="463550" y="1530350"/>
            <a:ext cx="5490210" cy="4006850"/>
          </a:xfrm>
          <a:prstGeom prst="roundRect">
            <a:avLst>
              <a:gd name="adj" fmla="val 1724"/>
            </a:avLst>
          </a:prstGeom>
          <a:solidFill>
            <a:srgbClr val="F2F2F2"/>
          </a:solidFill>
          <a:ln w="12700">
            <a:solidFill>
              <a:srgbClr val="BFBFBF"/>
            </a:solidFill>
            <a:prstDash val="solid"/>
          </a:ln>
        </p:spPr>
        <p:txBody>
          <a:bodyPr/>
          <a:lstStyle/>
          <a:p>
            <a:endParaRPr lang="en-US"/>
          </a:p>
        </p:txBody>
      </p:sp>
      <p:pic>
        <p:nvPicPr>
          <p:cNvPr id="5" name="Image 0" descr="Cloud with a chip inside, standing for the Whisp Cloud remote lab"/>
          <p:cNvPicPr>
            <a:picLocks noChangeAspect="1"/>
          </p:cNvPicPr>
          <p:nvPr/>
        </p:nvPicPr>
        <p:blipFill>
          <a:blip r:embed="rId3"/>
          <a:srcRect l="-62" r="-62"/>
          <a:stretch/>
        </p:blipFill>
        <p:spPr>
          <a:xfrm>
            <a:off x="1891030" y="2032540"/>
            <a:ext cx="2355124" cy="1884099"/>
          </a:xfrm>
          <a:prstGeom prst="rect">
            <a:avLst/>
          </a:prstGeom>
        </p:spPr>
      </p:pic>
      <p:sp>
        <p:nvSpPr>
          <p:cNvPr id="6" name="Text 3"/>
          <p:cNvSpPr/>
          <p:nvPr/>
        </p:nvSpPr>
        <p:spPr>
          <a:xfrm>
            <a:off x="358140" y="4140200"/>
            <a:ext cx="5665812" cy="545133"/>
          </a:xfrm>
          <a:prstGeom prst="rect">
            <a:avLst/>
          </a:prstGeom>
          <a:noFill/>
          <a:ln/>
        </p:spPr>
        <p:txBody>
          <a:bodyPr wrap="square" lIns="0" tIns="0" rIns="0" bIns="0" rtlCol="0" anchor="t">
            <a:normAutofit/>
          </a:bodyPr>
          <a:lstStyle/>
          <a:p>
            <a:pPr marL="0" indent="0" algn="ctr">
              <a:lnSpc>
                <a:spcPts val="4140"/>
              </a:lnSpc>
              <a:buNone/>
            </a:pPr>
            <a:r>
              <a:rPr lang="en-US" sz="3600" b="1" dirty="0">
                <a:solidFill>
                  <a:srgbClr val="154F90"/>
                </a:solidFill>
                <a:latin typeface="Roboto" pitchFamily="34" charset="0"/>
                <a:ea typeface="Roboto" pitchFamily="34" charset="-122"/>
                <a:cs typeface="Roboto" pitchFamily="34" charset="-120"/>
              </a:rPr>
              <a:t>Whisp Cloud</a:t>
            </a:r>
            <a:endParaRPr lang="en-US" sz="3600" dirty="0"/>
          </a:p>
        </p:txBody>
      </p:sp>
      <p:sp>
        <p:nvSpPr>
          <p:cNvPr id="7" name="Text 4"/>
          <p:cNvSpPr/>
          <p:nvPr/>
        </p:nvSpPr>
        <p:spPr>
          <a:xfrm>
            <a:off x="358140" y="4775200"/>
            <a:ext cx="5665812" cy="326577"/>
          </a:xfrm>
          <a:prstGeom prst="rect">
            <a:avLst/>
          </a:prstGeom>
          <a:noFill/>
          <a:ln/>
        </p:spPr>
        <p:txBody>
          <a:bodyPr wrap="square" lIns="0" tIns="0" rIns="0" bIns="0" rtlCol="0" anchor="t">
            <a:normAutofit/>
          </a:bodyPr>
          <a:lstStyle/>
          <a:p>
            <a:pPr marL="0" indent="0" algn="ctr">
              <a:lnSpc>
                <a:spcPts val="2400"/>
              </a:lnSpc>
              <a:buNone/>
            </a:pPr>
            <a:r>
              <a:rPr lang="en-US" sz="2000" b="1" u="sng" dirty="0">
                <a:solidFill>
                  <a:srgbClr val="154F90"/>
                </a:solidFill>
                <a:latin typeface="Roboto" pitchFamily="34" charset="0"/>
                <a:ea typeface="Roboto" pitchFamily="34" charset="-122"/>
                <a:cs typeface="Roboto" pitchFamily="34" charset="-120"/>
                <a:hlinkClick r:id="rId4">
                  <a:extLst>
                    <a:ext uri="{A12FA001-AC4F-418D-AE19-62706E023703}">
                      <ahyp:hlinkClr xmlns:ahyp="http://schemas.microsoft.com/office/drawing/2018/hyperlinkcolor" val="tx"/>
                    </a:ext>
                  </a:extLst>
                </a:hlinkClick>
              </a:rPr>
              <a:t>https://whisp.cloud</a:t>
            </a:r>
            <a:endParaRPr lang="en-US" sz="2000" dirty="0"/>
          </a:p>
        </p:txBody>
      </p:sp>
      <p:sp>
        <p:nvSpPr>
          <p:cNvPr id="20" name="Text 17"/>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algn="ctr">
              <a:lnSpc>
                <a:spcPts val="1820"/>
              </a:lnSpc>
            </a:pPr>
            <a:r>
              <a:rPr lang="en-US" sz="1400" b="1" i="1" dirty="0">
                <a:solidFill>
                  <a:srgbClr val="00346B"/>
                </a:solidFill>
                <a:latin typeface="Roboto" pitchFamily="34" charset="0"/>
                <a:ea typeface="Roboto" pitchFamily="34" charset="-122"/>
                <a:cs typeface="Roboto" pitchFamily="34" charset="-120"/>
              </a:rPr>
              <a:t>Every glitch experiment in this work</a:t>
            </a:r>
            <a:r>
              <a:rPr lang="en-US" sz="1400" i="1" dirty="0">
                <a:solidFill>
                  <a:srgbClr val="000000"/>
                </a:solidFill>
                <a:latin typeface="Roboto" pitchFamily="34" charset="0"/>
                <a:ea typeface="Roboto" pitchFamily="34" charset="-122"/>
                <a:cs typeface="Roboto" pitchFamily="34" charset="-120"/>
              </a:rPr>
              <a:t> ran on Whisp Cloud. We thank Whisp Cloud for providing free access.</a:t>
            </a:r>
            <a:endParaRPr lang="en-US" sz="1400" dirty="0"/>
          </a:p>
        </p:txBody>
      </p:sp>
      <p:pic>
        <p:nvPicPr>
          <p:cNvPr id="21" name="Image 1"/>
          <p:cNvPicPr>
            <a:picLocks noChangeAspect="1"/>
          </p:cNvPicPr>
          <p:nvPr/>
        </p:nvPicPr>
        <p:blipFill>
          <a:blip r:embed="rId5"/>
          <a:srcRect l="-391" r="-391"/>
          <a:stretch/>
        </p:blipFill>
        <p:spPr>
          <a:xfrm>
            <a:off x="76200" y="6394450"/>
            <a:ext cx="349250" cy="336550"/>
          </a:xfrm>
          <a:prstGeom prst="rect">
            <a:avLst/>
          </a:prstGeom>
        </p:spPr>
      </p:pic>
      <p:sp>
        <p:nvSpPr>
          <p:cNvPr id="22" name="Text 18"/>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3" name="Text 19"/>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5</a:t>
            </a:r>
            <a:endParaRPr lang="en-US" sz="1200" dirty="0"/>
          </a:p>
        </p:txBody>
      </p:sp>
      <p:pic>
        <p:nvPicPr>
          <p:cNvPr id="25" name="Picture 24">
            <a:extLst>
              <a:ext uri="{FF2B5EF4-FFF2-40B4-BE49-F238E27FC236}">
                <a16:creationId xmlns:a16="http://schemas.microsoft.com/office/drawing/2014/main" id="{4F9BDA75-BE76-7731-D482-8598F232F374}"/>
              </a:ext>
            </a:extLst>
          </p:cNvPr>
          <p:cNvPicPr>
            <a:picLocks noChangeAspect="1"/>
          </p:cNvPicPr>
          <p:nvPr/>
        </p:nvPicPr>
        <p:blipFill>
          <a:blip r:embed="rId6"/>
          <a:stretch>
            <a:fillRect/>
          </a:stretch>
        </p:blipFill>
        <p:spPr>
          <a:xfrm>
            <a:off x="6096000" y="1518407"/>
            <a:ext cx="5717076" cy="2901152"/>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Hardware Setup</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A ChipWhisperer-Husky clocks the target and fires the crowbar glitch, timed from the firmware’s stage trigger.</a:t>
            </a:r>
            <a:endParaRPr lang="en-US" sz="1400" dirty="0"/>
          </a:p>
        </p:txBody>
      </p:sp>
      <p:pic>
        <p:nvPicPr>
          <p:cNvPr id="4" name="Image 0" descr="Experiment setup: the control computer sends the input prompt to the MCU board running the tiny LLM and receives inference results; the ChipWhisperer-Husky receives the trigger and injects the fault"/>
          <p:cNvPicPr>
            <a:picLocks noChangeAspect="1"/>
          </p:cNvPicPr>
          <p:nvPr/>
        </p:nvPicPr>
        <p:blipFill>
          <a:blip r:embed="rId3"/>
          <a:srcRect t="-24" b="-24"/>
          <a:stretch/>
        </p:blipFill>
        <p:spPr>
          <a:xfrm>
            <a:off x="457200" y="1524000"/>
            <a:ext cx="6985000" cy="3016250"/>
          </a:xfrm>
          <a:prstGeom prst="rect">
            <a:avLst/>
          </a:prstGeom>
        </p:spPr>
      </p:pic>
      <p:pic>
        <p:nvPicPr>
          <p:cNvPr id="5" name="Image 1"/>
          <p:cNvPicPr>
            <a:picLocks noChangeAspect="1"/>
          </p:cNvPicPr>
          <p:nvPr/>
        </p:nvPicPr>
        <p:blipFill>
          <a:blip r:embed="rId4"/>
          <a:srcRect t="-12422" b="-12422"/>
          <a:stretch/>
        </p:blipFill>
        <p:spPr>
          <a:xfrm>
            <a:off x="7683500" y="1612900"/>
            <a:ext cx="406400" cy="406400"/>
          </a:xfrm>
          <a:prstGeom prst="rect">
            <a:avLst/>
          </a:prstGeom>
        </p:spPr>
      </p:pic>
      <p:sp>
        <p:nvSpPr>
          <p:cNvPr id="6" name="Text 2"/>
          <p:cNvSpPr/>
          <p:nvPr/>
        </p:nvSpPr>
        <p:spPr>
          <a:xfrm>
            <a:off x="8242300" y="1587500"/>
            <a:ext cx="359727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Whisp Cloud</a:t>
            </a:r>
            <a:r>
              <a:rPr lang="en-US" sz="1400" dirty="0">
                <a:solidFill>
                  <a:srgbClr val="000000"/>
                </a:solidFill>
                <a:latin typeface="Roboto" pitchFamily="34" charset="0"/>
                <a:ea typeface="Roboto" pitchFamily="34" charset="-122"/>
                <a:cs typeface="Roboto" pitchFamily="34" charset="-120"/>
              </a:rPr>
              <a:t>: remote access to the Husky and target</a:t>
            </a:r>
            <a:endParaRPr lang="en-US" sz="1400" dirty="0"/>
          </a:p>
        </p:txBody>
      </p:sp>
      <p:pic>
        <p:nvPicPr>
          <p:cNvPr id="7" name="Image 2"/>
          <p:cNvPicPr>
            <a:picLocks noChangeAspect="1"/>
          </p:cNvPicPr>
          <p:nvPr/>
        </p:nvPicPr>
        <p:blipFill>
          <a:blip r:embed="rId5"/>
          <a:srcRect/>
          <a:stretch/>
        </p:blipFill>
        <p:spPr>
          <a:xfrm>
            <a:off x="7683500" y="2343150"/>
            <a:ext cx="406400" cy="406400"/>
          </a:xfrm>
          <a:prstGeom prst="rect">
            <a:avLst/>
          </a:prstGeom>
        </p:spPr>
      </p:pic>
      <p:sp>
        <p:nvSpPr>
          <p:cNvPr id="8" name="Text 3"/>
          <p:cNvSpPr/>
          <p:nvPr/>
        </p:nvSpPr>
        <p:spPr>
          <a:xfrm>
            <a:off x="8242300" y="2317750"/>
            <a:ext cx="359727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Target</a:t>
            </a:r>
            <a:r>
              <a:rPr lang="en-US" sz="1400" dirty="0">
                <a:solidFill>
                  <a:srgbClr val="000000"/>
                </a:solidFill>
                <a:latin typeface="Roboto" pitchFamily="34" charset="0"/>
                <a:ea typeface="Roboto" pitchFamily="34" charset="-122"/>
                <a:cs typeface="Roboto" pitchFamily="34" charset="-120"/>
              </a:rPr>
              <a:t>: SAM4S Cortex-M4 at 7.3636 MHz, clocked by the Husky</a:t>
            </a:r>
            <a:endParaRPr lang="en-US" sz="1400" dirty="0"/>
          </a:p>
        </p:txBody>
      </p:sp>
      <p:pic>
        <p:nvPicPr>
          <p:cNvPr id="9" name="Image 3"/>
          <p:cNvPicPr>
            <a:picLocks noChangeAspect="1"/>
          </p:cNvPicPr>
          <p:nvPr/>
        </p:nvPicPr>
        <p:blipFill>
          <a:blip r:embed="rId6"/>
          <a:srcRect/>
          <a:stretch/>
        </p:blipFill>
        <p:spPr>
          <a:xfrm>
            <a:off x="7683500" y="3073400"/>
            <a:ext cx="406400" cy="406400"/>
          </a:xfrm>
          <a:prstGeom prst="rect">
            <a:avLst/>
          </a:prstGeom>
        </p:spPr>
      </p:pic>
      <p:sp>
        <p:nvSpPr>
          <p:cNvPr id="10" name="Text 4"/>
          <p:cNvSpPr/>
          <p:nvPr/>
        </p:nvSpPr>
        <p:spPr>
          <a:xfrm>
            <a:off x="8242300" y="3048000"/>
            <a:ext cx="359727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Crowbar</a:t>
            </a:r>
            <a:r>
              <a:rPr lang="en-US" sz="1400" dirty="0">
                <a:solidFill>
                  <a:srgbClr val="000000"/>
                </a:solidFill>
                <a:latin typeface="Roboto" pitchFamily="34" charset="0"/>
                <a:ea typeface="Roboto" pitchFamily="34" charset="-122"/>
                <a:cs typeface="Roboto" pitchFamily="34" charset="-120"/>
              </a:rPr>
              <a:t>: a MOSFET briefly shorts the supply rail to ground</a:t>
            </a:r>
            <a:endParaRPr lang="en-US" sz="1400" dirty="0"/>
          </a:p>
        </p:txBody>
      </p:sp>
      <p:pic>
        <p:nvPicPr>
          <p:cNvPr id="11" name="Image 4"/>
          <p:cNvPicPr>
            <a:picLocks noChangeAspect="1"/>
          </p:cNvPicPr>
          <p:nvPr/>
        </p:nvPicPr>
        <p:blipFill>
          <a:blip r:embed="rId7"/>
          <a:srcRect/>
          <a:stretch/>
        </p:blipFill>
        <p:spPr>
          <a:xfrm>
            <a:off x="7683500" y="3803650"/>
            <a:ext cx="406400" cy="406400"/>
          </a:xfrm>
          <a:prstGeom prst="rect">
            <a:avLst/>
          </a:prstGeom>
        </p:spPr>
      </p:pic>
      <p:sp>
        <p:nvSpPr>
          <p:cNvPr id="12" name="Text 5"/>
          <p:cNvSpPr/>
          <p:nvPr/>
        </p:nvSpPr>
        <p:spPr>
          <a:xfrm>
            <a:off x="8242300" y="3778250"/>
            <a:ext cx="3597275" cy="48768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000000"/>
                </a:solidFill>
                <a:latin typeface="Roboto" pitchFamily="34" charset="0"/>
                <a:ea typeface="Roboto" pitchFamily="34" charset="-122"/>
                <a:cs typeface="Roboto" pitchFamily="34" charset="-120"/>
              </a:rPr>
              <a:t>ext_single</a:t>
            </a:r>
            <a:r>
              <a:rPr lang="en-US" sz="1400" dirty="0">
                <a:solidFill>
                  <a:srgbClr val="000000"/>
                </a:solidFill>
                <a:latin typeface="Roboto" pitchFamily="34" charset="0"/>
                <a:ea typeface="Roboto" pitchFamily="34" charset="-122"/>
                <a:cs typeface="Roboto" pitchFamily="34" charset="-120"/>
              </a:rPr>
              <a:t>: fires once, a set number of cycles (the offset) after the trigger</a:t>
            </a:r>
            <a:endParaRPr lang="en-US" sz="1400" dirty="0"/>
          </a:p>
        </p:txBody>
      </p:sp>
      <p:pic>
        <p:nvPicPr>
          <p:cNvPr id="25" name="Image 5"/>
          <p:cNvPicPr>
            <a:picLocks noChangeAspect="1"/>
          </p:cNvPicPr>
          <p:nvPr/>
        </p:nvPicPr>
        <p:blipFill>
          <a:blip r:embed="rId8"/>
          <a:srcRect l="-391" r="-391"/>
          <a:stretch/>
        </p:blipFill>
        <p:spPr>
          <a:xfrm>
            <a:off x="76200" y="6394450"/>
            <a:ext cx="349250" cy="336550"/>
          </a:xfrm>
          <a:prstGeom prst="rect">
            <a:avLst/>
          </a:prstGeom>
        </p:spPr>
      </p:pic>
      <p:sp>
        <p:nvSpPr>
          <p:cNvPr id="26" name="Text 18"/>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7" name="Text 19"/>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6</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dissolve">
                                      <p:cBhvr>
                                        <p:cTn id="41" dur="500"/>
                                        <p:tgtEl>
                                          <p:spTgt spid="11"/>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ssolv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Baseline Defense: Recomputation Check</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The firmware runs each token step twice and compares the outputs, a standard check that we use as a baseline.</a:t>
            </a:r>
            <a:endParaRPr lang="en-US" sz="1400" dirty="0"/>
          </a:p>
        </p:txBody>
      </p:sp>
      <p:sp>
        <p:nvSpPr>
          <p:cNvPr id="4" name="Text 2"/>
          <p:cNvSpPr/>
          <p:nvPr/>
        </p:nvSpPr>
        <p:spPr>
          <a:xfrm>
            <a:off x="3054350" y="1663700"/>
            <a:ext cx="1397000" cy="248920"/>
          </a:xfrm>
          <a:custGeom>
            <a:avLst/>
            <a:gdLst/>
            <a:ahLst/>
            <a:cxnLst/>
            <a:rect l="l" t="t" r="r" b="b"/>
            <a:pathLst>
              <a:path w="1397000" h="248920">
                <a:moveTo>
                  <a:pt x="124460" y="0"/>
                </a:moveTo>
                <a:lnTo>
                  <a:pt x="1272540" y="0"/>
                </a:lnTo>
                <a:arcTo wR="124460" hR="124460" stAng="16200000" swAng="5400000"/>
                <a:lnTo>
                  <a:pt x="1397000" y="124460"/>
                </a:lnTo>
                <a:arcTo wR="124460" hR="124460" stAng="0" swAng="5400000"/>
                <a:lnTo>
                  <a:pt x="124460" y="248920"/>
                </a:lnTo>
                <a:arcTo wR="124460" hR="124460" stAng="5400000" swAng="5400000"/>
                <a:lnTo>
                  <a:pt x="0" y="124460"/>
                </a:lnTo>
                <a:arcTo wR="124460" hR="124460" stAng="10800000" swAng="5400000"/>
                <a:close/>
              </a:path>
            </a:pathLst>
          </a:custGeom>
          <a:solidFill>
            <a:srgbClr val="C00000"/>
          </a:solidFill>
          <a:ln/>
        </p:spPr>
        <p:txBody>
          <a:bodyPr wrap="square" lIns="50800" tIns="25400" rIns="50800" bIns="0" rtlCol="0" anchor="t">
            <a:normAutofit/>
          </a:bodyPr>
          <a:lstStyle/>
          <a:p>
            <a:pPr marL="0" indent="0" algn="ctr">
              <a:lnSpc>
                <a:spcPts val="1560"/>
              </a:lnSpc>
              <a:buNone/>
            </a:pPr>
            <a:r>
              <a:rPr lang="en-US" sz="1200" b="1" dirty="0">
                <a:solidFill>
                  <a:srgbClr val="FFFFFF"/>
                </a:solidFill>
                <a:latin typeface="Roboto" pitchFamily="34" charset="0"/>
                <a:ea typeface="Roboto" pitchFamily="34" charset="-122"/>
                <a:cs typeface="Roboto" pitchFamily="34" charset="-120"/>
              </a:rPr>
              <a:t>glitched</a:t>
            </a:r>
            <a:endParaRPr lang="en-US" sz="1200" dirty="0"/>
          </a:p>
        </p:txBody>
      </p:sp>
      <p:sp>
        <p:nvSpPr>
          <p:cNvPr id="5" name="Text 3"/>
          <p:cNvSpPr/>
          <p:nvPr/>
        </p:nvSpPr>
        <p:spPr>
          <a:xfrm>
            <a:off x="5143500" y="1663700"/>
            <a:ext cx="6591300" cy="248920"/>
          </a:xfrm>
          <a:custGeom>
            <a:avLst/>
            <a:gdLst/>
            <a:ahLst/>
            <a:cxnLst/>
            <a:rect l="l" t="t" r="r" b="b"/>
            <a:pathLst>
              <a:path w="6591300" h="248920">
                <a:moveTo>
                  <a:pt x="124460" y="0"/>
                </a:moveTo>
                <a:lnTo>
                  <a:pt x="6466840" y="0"/>
                </a:lnTo>
                <a:arcTo wR="124460" hR="124460" stAng="16200000" swAng="5400000"/>
                <a:lnTo>
                  <a:pt x="6591300" y="124460"/>
                </a:lnTo>
                <a:arcTo wR="124460" hR="124460" stAng="0" swAng="5400000"/>
                <a:lnTo>
                  <a:pt x="124460" y="248920"/>
                </a:lnTo>
                <a:arcTo wR="124460" hR="124460" stAng="5400000" swAng="5400000"/>
                <a:lnTo>
                  <a:pt x="0" y="124460"/>
                </a:lnTo>
                <a:arcTo wR="124460" hR="124460" stAng="10800000" swAng="5400000"/>
                <a:close/>
              </a:path>
            </a:pathLst>
          </a:custGeom>
          <a:solidFill>
            <a:srgbClr val="7F7F7F"/>
          </a:solidFill>
          <a:ln/>
        </p:spPr>
        <p:txBody>
          <a:bodyPr wrap="square" lIns="0" tIns="25400" rIns="0" bIns="0" rtlCol="0" anchor="t">
            <a:normAutofit/>
          </a:bodyPr>
          <a:lstStyle/>
          <a:p>
            <a:pPr marL="0" indent="0" algn="ctr">
              <a:lnSpc>
                <a:spcPts val="1560"/>
              </a:lnSpc>
              <a:buNone/>
            </a:pPr>
            <a:r>
              <a:rPr lang="en-US" sz="1200" b="1" dirty="0">
                <a:solidFill>
                  <a:srgbClr val="FFFFFF"/>
                </a:solidFill>
                <a:latin typeface="Roboto" pitchFamily="34" charset="0"/>
                <a:ea typeface="Roboto" pitchFamily="34" charset="-122"/>
                <a:cs typeface="Roboto" pitchFamily="34" charset="-120"/>
              </a:rPr>
              <a:t>not glitched in our tests</a:t>
            </a:r>
            <a:endParaRPr lang="en-US" sz="1200" dirty="0"/>
          </a:p>
        </p:txBody>
      </p:sp>
      <p:sp>
        <p:nvSpPr>
          <p:cNvPr id="6" name="Shape 4"/>
          <p:cNvSpPr/>
          <p:nvPr/>
        </p:nvSpPr>
        <p:spPr>
          <a:xfrm>
            <a:off x="4635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7" name="Text 5"/>
          <p:cNvSpPr/>
          <p:nvPr/>
        </p:nvSpPr>
        <p:spPr>
          <a:xfrm>
            <a:off x="5842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Save state</a:t>
            </a:r>
            <a:endParaRPr lang="en-US" sz="1400" dirty="0"/>
          </a:p>
        </p:txBody>
      </p:sp>
      <p:sp>
        <p:nvSpPr>
          <p:cNvPr id="8" name="Text 6"/>
          <p:cNvSpPr/>
          <p:nvPr/>
        </p:nvSpPr>
        <p:spPr>
          <a:xfrm>
            <a:off x="584200" y="2385061"/>
            <a:ext cx="1701800" cy="6985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copy the state before the step</a:t>
            </a:r>
            <a:endParaRPr lang="en-US" sz="1200" dirty="0"/>
          </a:p>
        </p:txBody>
      </p:sp>
      <p:sp>
        <p:nvSpPr>
          <p:cNvPr id="9" name="Shape 7"/>
          <p:cNvSpPr/>
          <p:nvPr/>
        </p:nvSpPr>
        <p:spPr>
          <a:xfrm>
            <a:off x="2809875" y="2028825"/>
            <a:ext cx="1885950" cy="1187450"/>
          </a:xfrm>
          <a:prstGeom prst="roundRect">
            <a:avLst>
              <a:gd name="adj" fmla="val 4545"/>
            </a:avLst>
          </a:prstGeom>
          <a:solidFill>
            <a:srgbClr val="FFFFFF"/>
          </a:solidFill>
          <a:ln w="19050">
            <a:solidFill>
              <a:srgbClr val="C00000"/>
            </a:solidFill>
            <a:prstDash val="solid"/>
          </a:ln>
        </p:spPr>
        <p:txBody>
          <a:bodyPr/>
          <a:lstStyle/>
          <a:p>
            <a:endParaRPr lang="en-US"/>
          </a:p>
        </p:txBody>
      </p:sp>
      <p:sp>
        <p:nvSpPr>
          <p:cNvPr id="10" name="Text 8"/>
          <p:cNvSpPr/>
          <p:nvPr/>
        </p:nvSpPr>
        <p:spPr>
          <a:xfrm>
            <a:off x="2933700" y="2139950"/>
            <a:ext cx="16891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Pass 1</a:t>
            </a:r>
            <a:endParaRPr lang="en-US" sz="1400" dirty="0"/>
          </a:p>
        </p:txBody>
      </p:sp>
      <p:sp>
        <p:nvSpPr>
          <p:cNvPr id="11" name="Text 9"/>
          <p:cNvSpPr/>
          <p:nvPr/>
        </p:nvSpPr>
        <p:spPr>
          <a:xfrm>
            <a:off x="2933700" y="2391411"/>
            <a:ext cx="1689100" cy="6985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the forward pass we glitch</a:t>
            </a:r>
            <a:endParaRPr lang="en-US" sz="1200" dirty="0"/>
          </a:p>
        </p:txBody>
      </p:sp>
      <p:sp>
        <p:nvSpPr>
          <p:cNvPr id="12" name="Shape 10"/>
          <p:cNvSpPr/>
          <p:nvPr/>
        </p:nvSpPr>
        <p:spPr>
          <a:xfrm>
            <a:off x="514985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13" name="Text 11"/>
          <p:cNvSpPr/>
          <p:nvPr/>
        </p:nvSpPr>
        <p:spPr>
          <a:xfrm>
            <a:off x="527050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Restore</a:t>
            </a:r>
            <a:endParaRPr lang="en-US" sz="1400" dirty="0"/>
          </a:p>
        </p:txBody>
      </p:sp>
      <p:sp>
        <p:nvSpPr>
          <p:cNvPr id="14" name="Text 12"/>
          <p:cNvSpPr/>
          <p:nvPr/>
        </p:nvSpPr>
        <p:spPr>
          <a:xfrm>
            <a:off x="5270500" y="2385061"/>
            <a:ext cx="1701800" cy="22352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reload the saved state</a:t>
            </a:r>
            <a:endParaRPr lang="en-US" sz="1200" dirty="0"/>
          </a:p>
        </p:txBody>
      </p:sp>
      <p:sp>
        <p:nvSpPr>
          <p:cNvPr id="15" name="Shape 13"/>
          <p:cNvSpPr/>
          <p:nvPr/>
        </p:nvSpPr>
        <p:spPr>
          <a:xfrm>
            <a:off x="7493000" y="2025650"/>
            <a:ext cx="1892300" cy="1193800"/>
          </a:xfrm>
          <a:prstGeom prst="roundRect">
            <a:avLst>
              <a:gd name="adj" fmla="val 4787"/>
            </a:avLst>
          </a:prstGeom>
          <a:solidFill>
            <a:srgbClr val="F2F2F2"/>
          </a:solidFill>
          <a:ln w="12700">
            <a:solidFill>
              <a:srgbClr val="BFBFBF"/>
            </a:solidFill>
            <a:prstDash val="solid"/>
          </a:ln>
        </p:spPr>
        <p:txBody>
          <a:bodyPr/>
          <a:lstStyle/>
          <a:p>
            <a:endParaRPr lang="en-US"/>
          </a:p>
        </p:txBody>
      </p:sp>
      <p:sp>
        <p:nvSpPr>
          <p:cNvPr id="16" name="Text 14"/>
          <p:cNvSpPr/>
          <p:nvPr/>
        </p:nvSpPr>
        <p:spPr>
          <a:xfrm>
            <a:off x="7613650" y="2133600"/>
            <a:ext cx="17018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Pass 2</a:t>
            </a:r>
            <a:endParaRPr lang="en-US" sz="1400" dirty="0"/>
          </a:p>
        </p:txBody>
      </p:sp>
      <p:sp>
        <p:nvSpPr>
          <p:cNvPr id="17" name="Text 15"/>
          <p:cNvSpPr/>
          <p:nvPr/>
        </p:nvSpPr>
        <p:spPr>
          <a:xfrm>
            <a:off x="7613650" y="2385061"/>
            <a:ext cx="1701800" cy="6985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run the step again, without a glitch</a:t>
            </a:r>
            <a:endParaRPr lang="en-US" sz="1200" dirty="0"/>
          </a:p>
        </p:txBody>
      </p:sp>
      <p:sp>
        <p:nvSpPr>
          <p:cNvPr id="18" name="Shape 16"/>
          <p:cNvSpPr/>
          <p:nvPr/>
        </p:nvSpPr>
        <p:spPr>
          <a:xfrm>
            <a:off x="9839325" y="2028825"/>
            <a:ext cx="1885950" cy="1187450"/>
          </a:xfrm>
          <a:prstGeom prst="roundRect">
            <a:avLst>
              <a:gd name="adj" fmla="val 4545"/>
            </a:avLst>
          </a:prstGeom>
          <a:solidFill>
            <a:srgbClr val="FFFFFF"/>
          </a:solidFill>
          <a:ln w="19050">
            <a:solidFill>
              <a:srgbClr val="154F90"/>
            </a:solidFill>
            <a:prstDash val="solid"/>
          </a:ln>
        </p:spPr>
        <p:txBody>
          <a:bodyPr/>
          <a:lstStyle/>
          <a:p>
            <a:endParaRPr lang="en-US"/>
          </a:p>
        </p:txBody>
      </p:sp>
      <p:sp>
        <p:nvSpPr>
          <p:cNvPr id="19" name="Text 17"/>
          <p:cNvSpPr/>
          <p:nvPr/>
        </p:nvSpPr>
        <p:spPr>
          <a:xfrm>
            <a:off x="9963150" y="2139950"/>
            <a:ext cx="168910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Compare</a:t>
            </a:r>
            <a:endParaRPr lang="en-US" sz="1400" dirty="0"/>
          </a:p>
        </p:txBody>
      </p:sp>
      <p:sp>
        <p:nvSpPr>
          <p:cNvPr id="20" name="Text 18"/>
          <p:cNvSpPr/>
          <p:nvPr/>
        </p:nvSpPr>
        <p:spPr>
          <a:xfrm>
            <a:off x="9963150" y="2391411"/>
            <a:ext cx="1689100" cy="6985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all 27 logits; any difference above 10⁻⁵ raises an alarm</a:t>
            </a:r>
            <a:endParaRPr lang="en-US" sz="1200" dirty="0"/>
          </a:p>
        </p:txBody>
      </p:sp>
      <p:pic>
        <p:nvPicPr>
          <p:cNvPr id="21" name="Image 0" descr="connector"/>
          <p:cNvPicPr>
            <a:picLocks noChangeAspect="1"/>
          </p:cNvPicPr>
          <p:nvPr/>
        </p:nvPicPr>
        <p:blipFill>
          <a:blip r:embed="rId3"/>
          <a:srcRect/>
          <a:stretch/>
        </p:blipFill>
        <p:spPr>
          <a:xfrm>
            <a:off x="2336800" y="2559050"/>
            <a:ext cx="488950" cy="127000"/>
          </a:xfrm>
          <a:prstGeom prst="rect">
            <a:avLst/>
          </a:prstGeom>
        </p:spPr>
      </p:pic>
      <p:pic>
        <p:nvPicPr>
          <p:cNvPr id="22" name="Image 1" descr="connector"/>
          <p:cNvPicPr>
            <a:picLocks noChangeAspect="1"/>
          </p:cNvPicPr>
          <p:nvPr/>
        </p:nvPicPr>
        <p:blipFill>
          <a:blip r:embed="rId3"/>
          <a:srcRect/>
          <a:stretch/>
        </p:blipFill>
        <p:spPr>
          <a:xfrm>
            <a:off x="4679950" y="2559050"/>
            <a:ext cx="488950" cy="127000"/>
          </a:xfrm>
          <a:prstGeom prst="rect">
            <a:avLst/>
          </a:prstGeom>
        </p:spPr>
      </p:pic>
      <p:pic>
        <p:nvPicPr>
          <p:cNvPr id="23" name="Image 2" descr="connector"/>
          <p:cNvPicPr>
            <a:picLocks noChangeAspect="1"/>
          </p:cNvPicPr>
          <p:nvPr/>
        </p:nvPicPr>
        <p:blipFill>
          <a:blip r:embed="rId3"/>
          <a:srcRect/>
          <a:stretch/>
        </p:blipFill>
        <p:spPr>
          <a:xfrm>
            <a:off x="7023100" y="2559050"/>
            <a:ext cx="488950" cy="127000"/>
          </a:xfrm>
          <a:prstGeom prst="rect">
            <a:avLst/>
          </a:prstGeom>
        </p:spPr>
      </p:pic>
      <p:pic>
        <p:nvPicPr>
          <p:cNvPr id="24" name="Image 3" descr="connector"/>
          <p:cNvPicPr>
            <a:picLocks noChangeAspect="1"/>
          </p:cNvPicPr>
          <p:nvPr/>
        </p:nvPicPr>
        <p:blipFill>
          <a:blip r:embed="rId3"/>
          <a:srcRect/>
          <a:stretch/>
        </p:blipFill>
        <p:spPr>
          <a:xfrm>
            <a:off x="9366250" y="2559050"/>
            <a:ext cx="488950" cy="127000"/>
          </a:xfrm>
          <a:prstGeom prst="rect">
            <a:avLst/>
          </a:prstGeom>
        </p:spPr>
      </p:pic>
      <p:sp>
        <p:nvSpPr>
          <p:cNvPr id="25" name="Shape 19"/>
          <p:cNvSpPr/>
          <p:nvPr/>
        </p:nvSpPr>
        <p:spPr>
          <a:xfrm>
            <a:off x="463550" y="3689350"/>
            <a:ext cx="3594100" cy="1574800"/>
          </a:xfrm>
          <a:prstGeom prst="rect">
            <a:avLst/>
          </a:prstGeom>
          <a:solidFill>
            <a:srgbClr val="F2F2F2"/>
          </a:solidFill>
          <a:ln w="12700">
            <a:solidFill>
              <a:srgbClr val="BFBFBF"/>
            </a:solidFill>
            <a:prstDash val="solid"/>
          </a:ln>
        </p:spPr>
        <p:txBody>
          <a:bodyPr/>
          <a:lstStyle/>
          <a:p>
            <a:endParaRPr lang="en-US"/>
          </a:p>
        </p:txBody>
      </p:sp>
      <p:sp>
        <p:nvSpPr>
          <p:cNvPr id="26" name="Shape 20"/>
          <p:cNvSpPr/>
          <p:nvPr/>
        </p:nvSpPr>
        <p:spPr>
          <a:xfrm>
            <a:off x="457200" y="3683000"/>
            <a:ext cx="127000" cy="1587500"/>
          </a:xfrm>
          <a:prstGeom prst="rect">
            <a:avLst/>
          </a:prstGeom>
          <a:solidFill>
            <a:srgbClr val="154F90"/>
          </a:solidFill>
          <a:ln/>
        </p:spPr>
        <p:txBody>
          <a:bodyPr/>
          <a:lstStyle/>
          <a:p>
            <a:endParaRPr lang="en-US"/>
          </a:p>
        </p:txBody>
      </p:sp>
      <p:sp>
        <p:nvSpPr>
          <p:cNvPr id="27" name="Text 21"/>
          <p:cNvSpPr/>
          <p:nvPr/>
        </p:nvSpPr>
        <p:spPr>
          <a:xfrm>
            <a:off x="736600" y="3835400"/>
            <a:ext cx="327025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Compares every logit</a:t>
            </a:r>
            <a:endParaRPr lang="en-US" sz="1500" dirty="0"/>
          </a:p>
        </p:txBody>
      </p:sp>
      <p:sp>
        <p:nvSpPr>
          <p:cNvPr id="28" name="Text 22"/>
          <p:cNvSpPr/>
          <p:nvPr/>
        </p:nvSpPr>
        <p:spPr>
          <a:xfrm>
            <a:off x="736600" y="4165600"/>
            <a:ext cx="3270250" cy="69850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It can raise an alarm even when the emitted token (the arg max) is unchanged.</a:t>
            </a:r>
            <a:endParaRPr lang="en-US" sz="1350" dirty="0"/>
          </a:p>
        </p:txBody>
      </p:sp>
      <p:sp>
        <p:nvSpPr>
          <p:cNvPr id="29" name="Shape 23"/>
          <p:cNvSpPr/>
          <p:nvPr/>
        </p:nvSpPr>
        <p:spPr>
          <a:xfrm>
            <a:off x="4298950" y="3689350"/>
            <a:ext cx="3594100" cy="1574800"/>
          </a:xfrm>
          <a:prstGeom prst="rect">
            <a:avLst/>
          </a:prstGeom>
          <a:solidFill>
            <a:srgbClr val="F2F2F2"/>
          </a:solidFill>
          <a:ln w="12700">
            <a:solidFill>
              <a:srgbClr val="BFBFBF"/>
            </a:solidFill>
            <a:prstDash val="solid"/>
          </a:ln>
        </p:spPr>
        <p:txBody>
          <a:bodyPr/>
          <a:lstStyle/>
          <a:p>
            <a:endParaRPr lang="en-US"/>
          </a:p>
        </p:txBody>
      </p:sp>
      <p:sp>
        <p:nvSpPr>
          <p:cNvPr id="30" name="Shape 24"/>
          <p:cNvSpPr/>
          <p:nvPr/>
        </p:nvSpPr>
        <p:spPr>
          <a:xfrm>
            <a:off x="4292600" y="3683000"/>
            <a:ext cx="127000" cy="1587500"/>
          </a:xfrm>
          <a:prstGeom prst="rect">
            <a:avLst/>
          </a:prstGeom>
          <a:solidFill>
            <a:srgbClr val="ED7D31"/>
          </a:solidFill>
          <a:ln/>
        </p:spPr>
        <p:txBody>
          <a:bodyPr/>
          <a:lstStyle/>
          <a:p>
            <a:endParaRPr lang="en-US"/>
          </a:p>
        </p:txBody>
      </p:sp>
      <p:sp>
        <p:nvSpPr>
          <p:cNvPr id="31" name="Text 25"/>
          <p:cNvSpPr/>
          <p:nvPr/>
        </p:nvSpPr>
        <p:spPr>
          <a:xfrm>
            <a:off x="4572000" y="3835400"/>
            <a:ext cx="327025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Overhead</a:t>
            </a:r>
            <a:endParaRPr lang="en-US" sz="1500" dirty="0"/>
          </a:p>
        </p:txBody>
      </p:sp>
      <p:sp>
        <p:nvSpPr>
          <p:cNvPr id="32" name="Text 26"/>
          <p:cNvSpPr/>
          <p:nvPr/>
        </p:nvSpPr>
        <p:spPr>
          <a:xfrm>
            <a:off x="4572000" y="4165600"/>
            <a:ext cx="3270250" cy="69850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About 1.63 million extra cycles per token (221 ms), roughly twice the compute.</a:t>
            </a:r>
            <a:endParaRPr lang="en-US" sz="1350" dirty="0"/>
          </a:p>
        </p:txBody>
      </p:sp>
      <p:sp>
        <p:nvSpPr>
          <p:cNvPr id="33" name="Shape 27"/>
          <p:cNvSpPr/>
          <p:nvPr/>
        </p:nvSpPr>
        <p:spPr>
          <a:xfrm>
            <a:off x="8134350" y="3689350"/>
            <a:ext cx="3594100" cy="1574800"/>
          </a:xfrm>
          <a:prstGeom prst="rect">
            <a:avLst/>
          </a:prstGeom>
          <a:solidFill>
            <a:srgbClr val="F2F2F2"/>
          </a:solidFill>
          <a:ln w="12700">
            <a:solidFill>
              <a:srgbClr val="BFBFBF"/>
            </a:solidFill>
            <a:prstDash val="solid"/>
          </a:ln>
        </p:spPr>
        <p:txBody>
          <a:bodyPr/>
          <a:lstStyle/>
          <a:p>
            <a:endParaRPr lang="en-US"/>
          </a:p>
        </p:txBody>
      </p:sp>
      <p:sp>
        <p:nvSpPr>
          <p:cNvPr id="34" name="Shape 28"/>
          <p:cNvSpPr/>
          <p:nvPr/>
        </p:nvSpPr>
        <p:spPr>
          <a:xfrm>
            <a:off x="8128000" y="3683000"/>
            <a:ext cx="127000" cy="1587500"/>
          </a:xfrm>
          <a:prstGeom prst="rect">
            <a:avLst/>
          </a:prstGeom>
          <a:solidFill>
            <a:srgbClr val="548235"/>
          </a:solidFill>
          <a:ln/>
        </p:spPr>
        <p:txBody>
          <a:bodyPr/>
          <a:lstStyle/>
          <a:p>
            <a:endParaRPr lang="en-US"/>
          </a:p>
        </p:txBody>
      </p:sp>
      <p:sp>
        <p:nvSpPr>
          <p:cNvPr id="35" name="Text 29"/>
          <p:cNvSpPr/>
          <p:nvPr/>
        </p:nvSpPr>
        <p:spPr>
          <a:xfrm>
            <a:off x="8407400" y="3835400"/>
            <a:ext cx="327025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54F90"/>
                </a:solidFill>
                <a:latin typeface="Roboto" pitchFamily="34" charset="0"/>
                <a:ea typeface="Roboto" pitchFamily="34" charset="-122"/>
                <a:cs typeface="Roboto" pitchFamily="34" charset="-120"/>
              </a:rPr>
              <a:t>Detection only</a:t>
            </a:r>
            <a:endParaRPr lang="en-US" sz="1500" dirty="0"/>
          </a:p>
        </p:txBody>
      </p:sp>
      <p:sp>
        <p:nvSpPr>
          <p:cNvPr id="36" name="Text 30"/>
          <p:cNvSpPr/>
          <p:nvPr/>
        </p:nvSpPr>
        <p:spPr>
          <a:xfrm>
            <a:off x="8407400" y="4165600"/>
            <a:ext cx="3270250"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After the check we keep Pass 1’s state, so generation continues with the fault and we can track it.</a:t>
            </a:r>
            <a:endParaRPr lang="en-US" sz="1350" dirty="0"/>
          </a:p>
        </p:txBody>
      </p:sp>
      <p:sp>
        <p:nvSpPr>
          <p:cNvPr id="37" name="Text 31"/>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We assume the second pass, the comparison and the restore are </a:t>
            </a:r>
            <a:r>
              <a:rPr lang="en-US" sz="1400" b="1" i="1" dirty="0">
                <a:solidFill>
                  <a:srgbClr val="C00000"/>
                </a:solidFill>
                <a:latin typeface="Roboto" pitchFamily="34" charset="0"/>
                <a:ea typeface="Roboto" pitchFamily="34" charset="-122"/>
                <a:cs typeface="Roboto" pitchFamily="34" charset="-120"/>
              </a:rPr>
              <a:t>never glitched</a:t>
            </a:r>
            <a:r>
              <a:rPr lang="en-US" sz="1400" i="1" dirty="0">
                <a:solidFill>
                  <a:srgbClr val="000000"/>
                </a:solidFill>
                <a:latin typeface="Roboto" pitchFamily="34" charset="0"/>
                <a:ea typeface="Roboto" pitchFamily="34" charset="-122"/>
                <a:cs typeface="Roboto" pitchFamily="34" charset="-120"/>
              </a:rPr>
              <a:t>, although a real attacker could target them.</a:t>
            </a:r>
            <a:endParaRPr lang="en-US" sz="1400" dirty="0"/>
          </a:p>
        </p:txBody>
      </p:sp>
      <p:pic>
        <p:nvPicPr>
          <p:cNvPr id="38" name="Image 4"/>
          <p:cNvPicPr>
            <a:picLocks noChangeAspect="1"/>
          </p:cNvPicPr>
          <p:nvPr/>
        </p:nvPicPr>
        <p:blipFill>
          <a:blip r:embed="rId4"/>
          <a:srcRect l="-391" r="-391"/>
          <a:stretch/>
        </p:blipFill>
        <p:spPr>
          <a:xfrm>
            <a:off x="76200" y="6394450"/>
            <a:ext cx="349250" cy="336550"/>
          </a:xfrm>
          <a:prstGeom prst="rect">
            <a:avLst/>
          </a:prstGeom>
        </p:spPr>
      </p:pic>
      <p:sp>
        <p:nvSpPr>
          <p:cNvPr id="39" name="Text 32"/>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0" name="Text 33"/>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7</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dissolve">
                                      <p:cBhvr>
                                        <p:cTn id="40" dur="500"/>
                                        <p:tgtEl>
                                          <p:spTgt spid="1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dissolve">
                                      <p:cBhvr>
                                        <p:cTn id="43" dur="500"/>
                                        <p:tgtEl>
                                          <p:spTgt spid="14"/>
                                        </p:tgtEl>
                                      </p:cBhvr>
                                    </p:animEffect>
                                  </p:childTnLst>
                                </p:cTn>
                              </p:par>
                              <p:par>
                                <p:cTn id="44" presetID="9" presetClass="entr" presetSubtype="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dissolv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dissolve">
                                      <p:cBhvr>
                                        <p:cTn id="51" dur="500"/>
                                        <p:tgtEl>
                                          <p:spTgt spid="15"/>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dissolve">
                                      <p:cBhvr>
                                        <p:cTn id="54" dur="500"/>
                                        <p:tgtEl>
                                          <p:spTgt spid="16"/>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dissolve">
                                      <p:cBhvr>
                                        <p:cTn id="57" dur="500"/>
                                        <p:tgtEl>
                                          <p:spTgt spid="17"/>
                                        </p:tgtEl>
                                      </p:cBhvr>
                                    </p:animEffect>
                                  </p:childTnLst>
                                </p:cTn>
                              </p:par>
                              <p:par>
                                <p:cTn id="58" presetID="9"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dissolv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dissolve">
                                      <p:cBhvr>
                                        <p:cTn id="65" dur="500"/>
                                        <p:tgtEl>
                                          <p:spTgt spid="18"/>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dissolve">
                                      <p:cBhvr>
                                        <p:cTn id="68" dur="500"/>
                                        <p:tgtEl>
                                          <p:spTgt spid="19"/>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dissolve">
                                      <p:cBhvr>
                                        <p:cTn id="71" dur="500"/>
                                        <p:tgtEl>
                                          <p:spTgt spid="20"/>
                                        </p:tgtEl>
                                      </p:cBhvr>
                                    </p:animEffect>
                                  </p:childTnLst>
                                </p:cTn>
                              </p:par>
                              <p:par>
                                <p:cTn id="72" presetID="9" presetClass="entr" presetSubtype="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dissolve">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dissolve">
                                      <p:cBhvr>
                                        <p:cTn id="79" dur="500"/>
                                        <p:tgtEl>
                                          <p:spTgt spid="4"/>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dissolve">
                                      <p:cBhvr>
                                        <p:cTn id="82" dur="500"/>
                                        <p:tgtEl>
                                          <p:spTgt spid="5"/>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dissolve">
                                      <p:cBhvr>
                                        <p:cTn id="87" dur="500"/>
                                        <p:tgtEl>
                                          <p:spTgt spid="25"/>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dissolve">
                                      <p:cBhvr>
                                        <p:cTn id="90" dur="500"/>
                                        <p:tgtEl>
                                          <p:spTgt spid="26"/>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dissolve">
                                      <p:cBhvr>
                                        <p:cTn id="93" dur="500"/>
                                        <p:tgtEl>
                                          <p:spTgt spid="2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dissolve">
                                      <p:cBhvr>
                                        <p:cTn id="96" dur="500"/>
                                        <p:tgtEl>
                                          <p:spTgt spid="28"/>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dissolve">
                                      <p:cBhvr>
                                        <p:cTn id="101" dur="500"/>
                                        <p:tgtEl>
                                          <p:spTgt spid="29"/>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dissolve">
                                      <p:cBhvr>
                                        <p:cTn id="104" dur="500"/>
                                        <p:tgtEl>
                                          <p:spTgt spid="30"/>
                                        </p:tgtEl>
                                      </p:cBhvr>
                                    </p:animEffect>
                                  </p:childTnLst>
                                </p:cTn>
                              </p:par>
                              <p:par>
                                <p:cTn id="105" presetID="9" presetClass="entr" presetSubtype="0"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dissolve">
                                      <p:cBhvr>
                                        <p:cTn id="107" dur="500"/>
                                        <p:tgtEl>
                                          <p:spTgt spid="31"/>
                                        </p:tgtEl>
                                      </p:cBhvr>
                                    </p:animEffect>
                                  </p:childTnLst>
                                </p:cTn>
                              </p:par>
                              <p:par>
                                <p:cTn id="108" presetID="9" presetClass="entr" presetSubtype="0"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dissolve">
                                      <p:cBhvr>
                                        <p:cTn id="110" dur="500"/>
                                        <p:tgtEl>
                                          <p:spTgt spid="32"/>
                                        </p:tgtEl>
                                      </p:cBhvr>
                                    </p:animEffect>
                                  </p:childTnLst>
                                </p:cTn>
                              </p:par>
                            </p:childTnLst>
                          </p:cTn>
                        </p:par>
                      </p:childTnLst>
                    </p:cTn>
                  </p:par>
                  <p:par>
                    <p:cTn id="111" fill="hold">
                      <p:stCondLst>
                        <p:cond delay="indefinite"/>
                      </p:stCondLst>
                      <p:childTnLst>
                        <p:par>
                          <p:cTn id="112" fill="hold">
                            <p:stCondLst>
                              <p:cond delay="0"/>
                            </p:stCondLst>
                            <p:childTnLst>
                              <p:par>
                                <p:cTn id="113" presetID="9" presetClass="entr" presetSubtype="0" fill="hold" grpId="0" nodeType="click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dissolve">
                                      <p:cBhvr>
                                        <p:cTn id="115" dur="500"/>
                                        <p:tgtEl>
                                          <p:spTgt spid="33"/>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Effect transition="in" filter="dissolve">
                                      <p:cBhvr>
                                        <p:cTn id="118" dur="500"/>
                                        <p:tgtEl>
                                          <p:spTgt spid="34"/>
                                        </p:tgtEl>
                                      </p:cBhvr>
                                    </p:animEffect>
                                  </p:childTnLst>
                                </p:cTn>
                              </p:par>
                              <p:par>
                                <p:cTn id="119" presetID="9" presetClass="entr" presetSubtype="0"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dissolve">
                                      <p:cBhvr>
                                        <p:cTn id="121" dur="500"/>
                                        <p:tgtEl>
                                          <p:spTgt spid="35"/>
                                        </p:tgtEl>
                                      </p:cBhvr>
                                    </p:animEffect>
                                  </p:childTnLst>
                                </p:cTn>
                              </p:par>
                              <p:par>
                                <p:cTn id="122" presetID="9" presetClass="entr" presetSubtype="0" fill="hold" grpId="0" nodeType="with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dissolve">
                                      <p:cBhvr>
                                        <p:cTn id="124" dur="500"/>
                                        <p:tgtEl>
                                          <p:spTgt spid="36"/>
                                        </p:tgtEl>
                                      </p:cBhvr>
                                    </p:animEffec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37"/>
                                        </p:tgtEl>
                                        <p:attrNameLst>
                                          <p:attrName>style.visibility</p:attrName>
                                        </p:attrNameLst>
                                      </p:cBhvr>
                                      <p:to>
                                        <p:strVal val="visible"/>
                                      </p:to>
                                    </p:set>
                                    <p:animEffect transition="in" filter="dissolve">
                                      <p:cBhvr>
                                        <p:cTn id="1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Research Questions</a:t>
            </a:r>
            <a:endParaRPr lang="en-US" sz="2800" dirty="0"/>
          </a:p>
        </p:txBody>
      </p:sp>
      <p:sp>
        <p:nvSpPr>
          <p:cNvPr id="26"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With the model, the glitch and the check set up, we ask four questions.</a:t>
            </a:r>
            <a:endParaRPr lang="en-US" sz="1400" dirty="0"/>
          </a:p>
        </p:txBody>
      </p:sp>
      <p:sp>
        <p:nvSpPr>
          <p:cNvPr id="3" name="Shape 1"/>
          <p:cNvSpPr/>
          <p:nvPr/>
        </p:nvSpPr>
        <p:spPr>
          <a:xfrm>
            <a:off x="460375" y="1549400"/>
            <a:ext cx="11239500" cy="889000"/>
          </a:xfrm>
          <a:prstGeom prst="rect">
            <a:avLst/>
          </a:prstGeom>
          <a:solidFill>
            <a:srgbClr val="FFFFFF"/>
          </a:solidFill>
          <a:ln w="6350">
            <a:solidFill>
              <a:srgbClr val="BFBFBF"/>
            </a:solidFill>
            <a:prstDash val="solid"/>
          </a:ln>
        </p:spPr>
        <p:txBody>
          <a:bodyPr/>
          <a:lstStyle/>
          <a:p>
            <a:endParaRPr lang="en-US"/>
          </a:p>
        </p:txBody>
      </p:sp>
      <p:sp>
        <p:nvSpPr>
          <p:cNvPr id="4" name="Shape 2"/>
          <p:cNvSpPr/>
          <p:nvPr/>
        </p:nvSpPr>
        <p:spPr>
          <a:xfrm>
            <a:off x="457200" y="1546225"/>
            <a:ext cx="127000" cy="895350"/>
          </a:xfrm>
          <a:prstGeom prst="rect">
            <a:avLst/>
          </a:prstGeom>
          <a:solidFill>
            <a:srgbClr val="ED7D31"/>
          </a:solidFill>
          <a:ln/>
        </p:spPr>
        <p:txBody>
          <a:bodyPr/>
          <a:lstStyle/>
          <a:p>
            <a:endParaRPr lang="en-US"/>
          </a:p>
        </p:txBody>
      </p:sp>
      <p:sp>
        <p:nvSpPr>
          <p:cNvPr id="22" name="RQ1"/>
          <p:cNvSpPr/>
          <p:nvPr/>
        </p:nvSpPr>
        <p:spPr>
          <a:xfrm>
            <a:off x="749300" y="16954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ctr">
            <a:normAutofit/>
          </a:bodyPr>
          <a:lstStyle/>
          <a:p>
            <a:pPr marL="0" indent="0" algn="ctr">
              <a:lnSpc>
                <a:spcPts val="2000"/>
              </a:lnSpc>
              <a:buNone/>
            </a:pPr>
            <a:r>
              <a:rPr lang="en-US" sz="1700" b="1" dirty="0">
                <a:solidFill>
                  <a:srgbClr val="FFFFFF"/>
                </a:solidFill>
                <a:latin typeface="Roboto" pitchFamily="34" charset="0"/>
                <a:ea typeface="Roboto" pitchFamily="34" charset="-122"/>
                <a:cs typeface="Roboto" pitchFamily="34" charset="-120"/>
              </a:rPr>
              <a:t>RQ1</a:t>
            </a:r>
            <a:endParaRPr lang="en-US" sz="1700" dirty="0"/>
          </a:p>
        </p:txBody>
      </p:sp>
      <p:sp>
        <p:nvSpPr>
          <p:cNvPr id="6" name="Text 4"/>
          <p:cNvSpPr/>
          <p:nvPr/>
        </p:nvSpPr>
        <p:spPr>
          <a:xfrm>
            <a:off x="1549400" y="1676400"/>
            <a:ext cx="9969500" cy="635000"/>
          </a:xfrm>
          <a:prstGeom prst="rect">
            <a:avLst/>
          </a:prstGeom>
          <a:noFill/>
          <a:ln/>
        </p:spPr>
        <p:txBody>
          <a:bodyPr wrap="square" lIns="0" tIns="0" rIns="0" bIns="0" rtlCol="0" anchor="ctr">
            <a:normAutofit/>
          </a:bodyPr>
          <a:lstStyle/>
          <a:p>
            <a:pPr marL="0" indent="0" algn="l">
              <a:lnSpc>
                <a:spcPts val="2500"/>
              </a:lnSpc>
              <a:buNone/>
            </a:pPr>
            <a:r>
              <a:rPr lang="en-US" sz="2000" dirty="0">
                <a:solidFill>
                  <a:srgbClr val="000000"/>
                </a:solidFill>
                <a:latin typeface="Roboto" pitchFamily="34" charset="0"/>
                <a:ea typeface="Roboto" pitchFamily="34" charset="-122"/>
                <a:cs typeface="Roboto" pitchFamily="34" charset="-120"/>
              </a:rPr>
              <a:t>Can a glitch make the model </a:t>
            </a:r>
            <a:r>
              <a:rPr lang="en-US" sz="2000" b="1" dirty="0">
                <a:solidFill>
                  <a:srgbClr val="000000"/>
                </a:solidFill>
                <a:latin typeface="Roboto" pitchFamily="34" charset="0"/>
                <a:ea typeface="Roboto" pitchFamily="34" charset="-122"/>
                <a:cs typeface="Roboto" pitchFamily="34" charset="-120"/>
              </a:rPr>
              <a:t>go wrong without crashing</a:t>
            </a:r>
            <a:r>
              <a:rPr lang="en-US" sz="2000" dirty="0">
                <a:solidFill>
                  <a:srgbClr val="000000"/>
                </a:solidFill>
                <a:latin typeface="Roboto" pitchFamily="34" charset="0"/>
                <a:ea typeface="Roboto" pitchFamily="34" charset="-122"/>
                <a:cs typeface="Roboto" pitchFamily="34" charset="-120"/>
              </a:rPr>
              <a:t> (an anomaly), and </a:t>
            </a:r>
            <a:r>
              <a:rPr lang="en-US" sz="2000" b="1" dirty="0">
                <a:solidFill>
                  <a:srgbClr val="000000"/>
                </a:solidFill>
                <a:latin typeface="Roboto" pitchFamily="34" charset="0"/>
                <a:ea typeface="Roboto" pitchFamily="34" charset="-122"/>
                <a:cs typeface="Roboto" pitchFamily="34" charset="-120"/>
              </a:rPr>
              <a:t>how often does it crash</a:t>
            </a:r>
            <a:r>
              <a:rPr lang="en-US" sz="2000" dirty="0">
                <a:solidFill>
                  <a:srgbClr val="000000"/>
                </a:solidFill>
                <a:latin typeface="Roboto" pitchFamily="34" charset="0"/>
                <a:ea typeface="Roboto" pitchFamily="34" charset="-122"/>
                <a:cs typeface="Roboto" pitchFamily="34" charset="-120"/>
              </a:rPr>
              <a:t>?</a:t>
            </a:r>
            <a:endParaRPr lang="en-US" sz="2000" dirty="0"/>
          </a:p>
        </p:txBody>
      </p:sp>
      <p:sp>
        <p:nvSpPr>
          <p:cNvPr id="7" name="Shape 5"/>
          <p:cNvSpPr/>
          <p:nvPr/>
        </p:nvSpPr>
        <p:spPr>
          <a:xfrm>
            <a:off x="460375" y="2533650"/>
            <a:ext cx="11239500" cy="889000"/>
          </a:xfrm>
          <a:prstGeom prst="rect">
            <a:avLst/>
          </a:prstGeom>
          <a:solidFill>
            <a:srgbClr val="FFFFFF"/>
          </a:solidFill>
          <a:ln w="6350">
            <a:solidFill>
              <a:srgbClr val="BFBFBF"/>
            </a:solidFill>
            <a:prstDash val="solid"/>
          </a:ln>
        </p:spPr>
        <p:txBody>
          <a:bodyPr/>
          <a:lstStyle/>
          <a:p>
            <a:endParaRPr lang="en-US"/>
          </a:p>
        </p:txBody>
      </p:sp>
      <p:sp>
        <p:nvSpPr>
          <p:cNvPr id="8" name="Shape 6"/>
          <p:cNvSpPr/>
          <p:nvPr/>
        </p:nvSpPr>
        <p:spPr>
          <a:xfrm>
            <a:off x="457200" y="2530475"/>
            <a:ext cx="127000" cy="895350"/>
          </a:xfrm>
          <a:prstGeom prst="rect">
            <a:avLst/>
          </a:prstGeom>
          <a:solidFill>
            <a:srgbClr val="154F90"/>
          </a:solidFill>
          <a:ln/>
        </p:spPr>
        <p:txBody>
          <a:bodyPr/>
          <a:lstStyle/>
          <a:p>
            <a:endParaRPr lang="en-US"/>
          </a:p>
        </p:txBody>
      </p:sp>
      <p:sp>
        <p:nvSpPr>
          <p:cNvPr id="23" name="RQ2"/>
          <p:cNvSpPr/>
          <p:nvPr/>
        </p:nvSpPr>
        <p:spPr>
          <a:xfrm>
            <a:off x="749300" y="267970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ctr">
            <a:normAutofit/>
          </a:bodyPr>
          <a:lstStyle/>
          <a:p>
            <a:pPr marL="0" indent="0" algn="ctr">
              <a:lnSpc>
                <a:spcPts val="2000"/>
              </a:lnSpc>
              <a:buNone/>
            </a:pPr>
            <a:r>
              <a:rPr lang="en-US" sz="1700" b="1" dirty="0">
                <a:solidFill>
                  <a:srgbClr val="FFFFFF"/>
                </a:solidFill>
                <a:latin typeface="Roboto" pitchFamily="34" charset="0"/>
                <a:ea typeface="Roboto" pitchFamily="34" charset="-122"/>
                <a:cs typeface="Roboto" pitchFamily="34" charset="-120"/>
              </a:rPr>
              <a:t>RQ2</a:t>
            </a:r>
            <a:endParaRPr lang="en-US" sz="1700" dirty="0"/>
          </a:p>
        </p:txBody>
      </p:sp>
      <p:sp>
        <p:nvSpPr>
          <p:cNvPr id="10" name="Text 8"/>
          <p:cNvSpPr/>
          <p:nvPr/>
        </p:nvSpPr>
        <p:spPr>
          <a:xfrm>
            <a:off x="1549400" y="2660650"/>
            <a:ext cx="9969500" cy="635000"/>
          </a:xfrm>
          <a:prstGeom prst="rect">
            <a:avLst/>
          </a:prstGeom>
          <a:noFill/>
          <a:ln/>
        </p:spPr>
        <p:txBody>
          <a:bodyPr wrap="square" lIns="0" tIns="0" rIns="0" bIns="0" rtlCol="0" anchor="ctr">
            <a:normAutofit/>
          </a:bodyPr>
          <a:lstStyle/>
          <a:p>
            <a:pPr marL="0" indent="0" algn="l">
              <a:lnSpc>
                <a:spcPts val="2500"/>
              </a:lnSpc>
              <a:buNone/>
            </a:pPr>
            <a:r>
              <a:rPr lang="en-US" sz="2000" dirty="0">
                <a:solidFill>
                  <a:srgbClr val="000000"/>
                </a:solidFill>
                <a:latin typeface="Roboto" pitchFamily="34" charset="0"/>
                <a:ea typeface="Roboto" pitchFamily="34" charset="-122"/>
                <a:cs typeface="Roboto" pitchFamily="34" charset="-120"/>
              </a:rPr>
              <a:t>Does it matter </a:t>
            </a:r>
            <a:r>
              <a:rPr lang="en-US" sz="2000" b="1" dirty="0">
                <a:solidFill>
                  <a:srgbClr val="000000"/>
                </a:solidFill>
                <a:latin typeface="Roboto" pitchFamily="34" charset="0"/>
                <a:ea typeface="Roboto" pitchFamily="34" charset="-122"/>
                <a:cs typeface="Roboto" pitchFamily="34" charset="-120"/>
              </a:rPr>
              <a:t>which stage</a:t>
            </a:r>
            <a:r>
              <a:rPr lang="en-US" sz="2000" dirty="0">
                <a:solidFill>
                  <a:srgbClr val="000000"/>
                </a:solidFill>
                <a:latin typeface="Roboto" pitchFamily="34" charset="0"/>
                <a:ea typeface="Roboto" pitchFamily="34" charset="-122"/>
                <a:cs typeface="Roboto" pitchFamily="34" charset="-120"/>
              </a:rPr>
              <a:t> we glitch, or </a:t>
            </a:r>
            <a:r>
              <a:rPr lang="en-US" sz="2000" b="1" dirty="0">
                <a:solidFill>
                  <a:srgbClr val="000000"/>
                </a:solidFill>
                <a:latin typeface="Roboto" pitchFamily="34" charset="0"/>
                <a:ea typeface="Roboto" pitchFamily="34" charset="-122"/>
                <a:cs typeface="Roboto" pitchFamily="34" charset="-120"/>
              </a:rPr>
              <a:t>which prompt</a:t>
            </a:r>
            <a:r>
              <a:rPr lang="en-US" sz="2000" dirty="0">
                <a:solidFill>
                  <a:srgbClr val="000000"/>
                </a:solidFill>
                <a:latin typeface="Roboto" pitchFamily="34" charset="0"/>
                <a:ea typeface="Roboto" pitchFamily="34" charset="-122"/>
                <a:cs typeface="Roboto" pitchFamily="34" charset="-120"/>
              </a:rPr>
              <a:t> the model gets?</a:t>
            </a:r>
            <a:endParaRPr lang="en-US" sz="2000" dirty="0"/>
          </a:p>
        </p:txBody>
      </p:sp>
      <p:sp>
        <p:nvSpPr>
          <p:cNvPr id="11" name="Shape 9"/>
          <p:cNvSpPr/>
          <p:nvPr/>
        </p:nvSpPr>
        <p:spPr>
          <a:xfrm>
            <a:off x="460375" y="3517900"/>
            <a:ext cx="11239500" cy="889000"/>
          </a:xfrm>
          <a:prstGeom prst="rect">
            <a:avLst/>
          </a:prstGeom>
          <a:solidFill>
            <a:srgbClr val="FFFFFF"/>
          </a:solidFill>
          <a:ln w="6350">
            <a:solidFill>
              <a:srgbClr val="BFBFBF"/>
            </a:solidFill>
            <a:prstDash val="solid"/>
          </a:ln>
        </p:spPr>
        <p:txBody>
          <a:bodyPr/>
          <a:lstStyle/>
          <a:p>
            <a:endParaRPr lang="en-US"/>
          </a:p>
        </p:txBody>
      </p:sp>
      <p:sp>
        <p:nvSpPr>
          <p:cNvPr id="12" name="Shape 10"/>
          <p:cNvSpPr/>
          <p:nvPr/>
        </p:nvSpPr>
        <p:spPr>
          <a:xfrm>
            <a:off x="457200" y="3514725"/>
            <a:ext cx="127000" cy="895350"/>
          </a:xfrm>
          <a:prstGeom prst="rect">
            <a:avLst/>
          </a:prstGeom>
          <a:solidFill>
            <a:srgbClr val="2E75B6"/>
          </a:solidFill>
          <a:ln/>
        </p:spPr>
        <p:txBody>
          <a:bodyPr/>
          <a:lstStyle/>
          <a:p>
            <a:endParaRPr lang="en-US"/>
          </a:p>
        </p:txBody>
      </p:sp>
      <p:sp>
        <p:nvSpPr>
          <p:cNvPr id="24" name="RQ3"/>
          <p:cNvSpPr/>
          <p:nvPr/>
        </p:nvSpPr>
        <p:spPr>
          <a:xfrm>
            <a:off x="749300" y="36639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ctr">
            <a:normAutofit/>
          </a:bodyPr>
          <a:lstStyle/>
          <a:p>
            <a:pPr marL="0" indent="0" algn="ctr">
              <a:lnSpc>
                <a:spcPts val="2000"/>
              </a:lnSpc>
              <a:buNone/>
            </a:pPr>
            <a:r>
              <a:rPr lang="en-US" sz="1700" b="1" dirty="0">
                <a:solidFill>
                  <a:srgbClr val="FFFFFF"/>
                </a:solidFill>
                <a:latin typeface="Roboto" pitchFamily="34" charset="0"/>
                <a:ea typeface="Roboto" pitchFamily="34" charset="-122"/>
                <a:cs typeface="Roboto" pitchFamily="34" charset="-120"/>
              </a:rPr>
              <a:t>RQ3</a:t>
            </a:r>
            <a:endParaRPr lang="en-US" sz="1700" dirty="0"/>
          </a:p>
        </p:txBody>
      </p:sp>
      <p:sp>
        <p:nvSpPr>
          <p:cNvPr id="14" name="Text 12"/>
          <p:cNvSpPr/>
          <p:nvPr/>
        </p:nvSpPr>
        <p:spPr>
          <a:xfrm>
            <a:off x="1549400" y="3644900"/>
            <a:ext cx="9969500" cy="635000"/>
          </a:xfrm>
          <a:prstGeom prst="rect">
            <a:avLst/>
          </a:prstGeom>
          <a:noFill/>
          <a:ln/>
        </p:spPr>
        <p:txBody>
          <a:bodyPr wrap="square" lIns="0" tIns="0" rIns="0" bIns="0" rtlCol="0" anchor="ctr">
            <a:normAutofit/>
          </a:bodyPr>
          <a:lstStyle/>
          <a:p>
            <a:pPr marL="0" indent="0" algn="l">
              <a:lnSpc>
                <a:spcPts val="2500"/>
              </a:lnSpc>
              <a:buNone/>
            </a:pPr>
            <a:r>
              <a:rPr lang="en-US" sz="2000" dirty="0">
                <a:solidFill>
                  <a:srgbClr val="000000"/>
                </a:solidFill>
                <a:latin typeface="Roboto" pitchFamily="34" charset="0"/>
                <a:ea typeface="Roboto" pitchFamily="34" charset="-122"/>
                <a:cs typeface="Roboto" pitchFamily="34" charset="-120"/>
              </a:rPr>
              <a:t>Do the check’s </a:t>
            </a:r>
            <a:r>
              <a:rPr lang="en-US" sz="2000" b="1" dirty="0">
                <a:solidFill>
                  <a:srgbClr val="000000"/>
                </a:solidFill>
                <a:latin typeface="Roboto" pitchFamily="34" charset="0"/>
                <a:ea typeface="Roboto" pitchFamily="34" charset="-122"/>
                <a:cs typeface="Roboto" pitchFamily="34" charset="-120"/>
              </a:rPr>
              <a:t>alarms</a:t>
            </a:r>
            <a:r>
              <a:rPr lang="en-US" sz="2000" dirty="0">
                <a:solidFill>
                  <a:srgbClr val="000000"/>
                </a:solidFill>
                <a:latin typeface="Roboto" pitchFamily="34" charset="0"/>
                <a:ea typeface="Roboto" pitchFamily="34" charset="-122"/>
                <a:cs typeface="Roboto" pitchFamily="34" charset="-120"/>
              </a:rPr>
              <a:t> match </a:t>
            </a:r>
            <a:r>
              <a:rPr lang="en-US" sz="2000" b="1" dirty="0">
                <a:solidFill>
                  <a:srgbClr val="000000"/>
                </a:solidFill>
                <a:latin typeface="Roboto" pitchFamily="34" charset="0"/>
                <a:ea typeface="Roboto" pitchFamily="34" charset="-122"/>
                <a:cs typeface="Roboto" pitchFamily="34" charset="-120"/>
              </a:rPr>
              <a:t>real changes in the output token</a:t>
            </a:r>
            <a:r>
              <a:rPr lang="en-US" sz="2000" dirty="0">
                <a:solidFill>
                  <a:srgbClr val="000000"/>
                </a:solidFill>
                <a:latin typeface="Roboto" pitchFamily="34" charset="0"/>
                <a:ea typeface="Roboto" pitchFamily="34" charset="-122"/>
                <a:cs typeface="Roboto" pitchFamily="34" charset="-120"/>
              </a:rPr>
              <a:t>?</a:t>
            </a:r>
            <a:endParaRPr lang="en-US" sz="2000" dirty="0"/>
          </a:p>
        </p:txBody>
      </p:sp>
      <p:sp>
        <p:nvSpPr>
          <p:cNvPr id="15" name="Shape 13"/>
          <p:cNvSpPr/>
          <p:nvPr/>
        </p:nvSpPr>
        <p:spPr>
          <a:xfrm>
            <a:off x="460375" y="4502150"/>
            <a:ext cx="11239500" cy="889000"/>
          </a:xfrm>
          <a:prstGeom prst="rect">
            <a:avLst/>
          </a:prstGeom>
          <a:solidFill>
            <a:srgbClr val="FFFFFF"/>
          </a:solidFill>
          <a:ln w="6350">
            <a:solidFill>
              <a:srgbClr val="BFBFBF"/>
            </a:solidFill>
            <a:prstDash val="solid"/>
          </a:ln>
        </p:spPr>
        <p:txBody>
          <a:bodyPr/>
          <a:lstStyle/>
          <a:p>
            <a:endParaRPr lang="en-US"/>
          </a:p>
        </p:txBody>
      </p:sp>
      <p:sp>
        <p:nvSpPr>
          <p:cNvPr id="16" name="Shape 14"/>
          <p:cNvSpPr/>
          <p:nvPr/>
        </p:nvSpPr>
        <p:spPr>
          <a:xfrm>
            <a:off x="457200" y="4498975"/>
            <a:ext cx="127000" cy="895350"/>
          </a:xfrm>
          <a:prstGeom prst="rect">
            <a:avLst/>
          </a:prstGeom>
          <a:solidFill>
            <a:srgbClr val="548235"/>
          </a:solidFill>
          <a:ln/>
        </p:spPr>
        <p:txBody>
          <a:bodyPr/>
          <a:lstStyle/>
          <a:p>
            <a:endParaRPr lang="en-US"/>
          </a:p>
        </p:txBody>
      </p:sp>
      <p:sp>
        <p:nvSpPr>
          <p:cNvPr id="25" name="RQ4"/>
          <p:cNvSpPr/>
          <p:nvPr/>
        </p:nvSpPr>
        <p:spPr>
          <a:xfrm>
            <a:off x="749300" y="464820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ctr">
            <a:normAutofit/>
          </a:bodyPr>
          <a:lstStyle/>
          <a:p>
            <a:pPr marL="0" indent="0" algn="ctr">
              <a:lnSpc>
                <a:spcPts val="2000"/>
              </a:lnSpc>
              <a:buNone/>
            </a:pPr>
            <a:r>
              <a:rPr lang="en-US" sz="1700" b="1" dirty="0">
                <a:solidFill>
                  <a:srgbClr val="FFFFFF"/>
                </a:solidFill>
                <a:latin typeface="Roboto" pitchFamily="34" charset="0"/>
                <a:ea typeface="Roboto" pitchFamily="34" charset="-122"/>
                <a:cs typeface="Roboto" pitchFamily="34" charset="-120"/>
              </a:rPr>
              <a:t>RQ4</a:t>
            </a:r>
            <a:endParaRPr lang="en-US" sz="1700" dirty="0"/>
          </a:p>
        </p:txBody>
      </p:sp>
      <p:sp>
        <p:nvSpPr>
          <p:cNvPr id="18" name="Text 16"/>
          <p:cNvSpPr/>
          <p:nvPr/>
        </p:nvSpPr>
        <p:spPr>
          <a:xfrm>
            <a:off x="1549400" y="4629150"/>
            <a:ext cx="9969500" cy="635000"/>
          </a:xfrm>
          <a:prstGeom prst="rect">
            <a:avLst/>
          </a:prstGeom>
          <a:noFill/>
          <a:ln/>
        </p:spPr>
        <p:txBody>
          <a:bodyPr wrap="square" lIns="0" tIns="0" rIns="0" bIns="0" rtlCol="0" anchor="ctr">
            <a:normAutofit/>
          </a:bodyPr>
          <a:lstStyle/>
          <a:p>
            <a:pPr marL="0" indent="0" algn="l">
              <a:lnSpc>
                <a:spcPts val="2500"/>
              </a:lnSpc>
              <a:buNone/>
            </a:pPr>
            <a:r>
              <a:rPr lang="en-US" sz="2000" dirty="0">
                <a:solidFill>
                  <a:srgbClr val="000000"/>
                </a:solidFill>
                <a:latin typeface="Roboto" pitchFamily="34" charset="0"/>
                <a:ea typeface="Roboto" pitchFamily="34" charset="-122"/>
                <a:cs typeface="Roboto" pitchFamily="34" charset="-120"/>
              </a:rPr>
              <a:t>Can </a:t>
            </a:r>
            <a:r>
              <a:rPr lang="en-US" sz="2000" b="1" dirty="0">
                <a:solidFill>
                  <a:srgbClr val="000000"/>
                </a:solidFill>
                <a:latin typeface="Roboto" pitchFamily="34" charset="0"/>
                <a:ea typeface="Roboto" pitchFamily="34" charset="-122"/>
                <a:cs typeface="Roboto" pitchFamily="34" charset="-120"/>
              </a:rPr>
              <a:t>one glitch change a later token</a:t>
            </a:r>
            <a:r>
              <a:rPr lang="en-US" sz="2000" dirty="0">
                <a:solidFill>
                  <a:srgbClr val="000000"/>
                </a:solidFill>
                <a:latin typeface="Roboto" pitchFamily="34" charset="0"/>
                <a:ea typeface="Roboto" pitchFamily="34" charset="-122"/>
                <a:cs typeface="Roboto" pitchFamily="34" charset="-120"/>
              </a:rPr>
              <a:t>, not just the current one?</a:t>
            </a:r>
            <a:endParaRPr lang="en-US" sz="2000" dirty="0"/>
          </a:p>
        </p:txBody>
      </p:sp>
      <p:sp>
        <p:nvSpPr>
          <p:cNvPr id="27" name="Text 14"/>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The attacker wins only with a </a:t>
            </a:r>
            <a:r>
              <a:rPr lang="en-US" sz="1400" b="1" i="1" dirty="0">
                <a:solidFill>
                  <a:srgbClr val="C00000"/>
                </a:solidFill>
                <a:latin typeface="Roboto" pitchFamily="34" charset="0"/>
                <a:ea typeface="Roboto" pitchFamily="34" charset="-122"/>
                <a:cs typeface="Roboto" pitchFamily="34" charset="-120"/>
              </a:rPr>
              <a:t>wrong token and no alarm</a:t>
            </a:r>
            <a:r>
              <a:rPr lang="en-US" sz="1400" i="1" dirty="0">
                <a:solidFill>
                  <a:srgbClr val="000000"/>
                </a:solidFill>
                <a:latin typeface="Roboto" pitchFamily="34" charset="0"/>
                <a:ea typeface="Roboto" pitchFamily="34" charset="-122"/>
                <a:cs typeface="Roboto" pitchFamily="34" charset="-120"/>
              </a:rPr>
              <a:t>, which we call a silent token change.</a:t>
            </a:r>
            <a:endParaRPr lang="en-US" sz="1400" dirty="0"/>
          </a:p>
        </p:txBody>
      </p:sp>
      <p:pic>
        <p:nvPicPr>
          <p:cNvPr id="19" name="Image 0"/>
          <p:cNvPicPr>
            <a:picLocks noChangeAspect="1"/>
          </p:cNvPicPr>
          <p:nvPr/>
        </p:nvPicPr>
        <p:blipFill>
          <a:blip r:embed="rId3"/>
          <a:srcRect l="-391" r="-391"/>
          <a:stretch/>
        </p:blipFill>
        <p:spPr>
          <a:xfrm>
            <a:off x="76200" y="6394450"/>
            <a:ext cx="349250" cy="336550"/>
          </a:xfrm>
          <a:prstGeom prst="rect">
            <a:avLst/>
          </a:prstGeom>
        </p:spPr>
      </p:pic>
      <p:sp>
        <p:nvSpPr>
          <p:cNvPr id="20" name="Text 1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8</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dissolve">
                                      <p:cBhvr>
                                        <p:cTn id="18" dur="500"/>
                                        <p:tgtEl>
                                          <p:spTgt spid="2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dissolve">
                                      <p:cBhvr>
                                        <p:cTn id="32" dur="500"/>
                                        <p:tgtEl>
                                          <p:spTgt spid="2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ssolv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dissolve">
                                      <p:cBhvr>
                                        <p:cTn id="40" dur="500"/>
                                        <p:tgtEl>
                                          <p:spTgt spid="11"/>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dissolve">
                                      <p:cBhvr>
                                        <p:cTn id="46" dur="500"/>
                                        <p:tgtEl>
                                          <p:spTgt spid="24"/>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dissolve">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dissolve">
                                      <p:cBhvr>
                                        <p:cTn id="54" dur="500"/>
                                        <p:tgtEl>
                                          <p:spTgt spid="15"/>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dissolv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dissolve">
                                      <p:cBhvr>
                                        <p:cTn id="6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animBg="1"/>
      <p:bldP spid="4" grpId="0" animBg="1"/>
      <p:bldP spid="22" grpId="0" animBg="1"/>
      <p:bldP spid="6" grpId="0" animBg="1"/>
      <p:bldP spid="7" grpId="0" animBg="1"/>
      <p:bldP spid="8" grpId="0" animBg="1"/>
      <p:bldP spid="23" grpId="0" animBg="1"/>
      <p:bldP spid="10" grpId="0" animBg="1"/>
      <p:bldP spid="11" grpId="0" animBg="1"/>
      <p:bldP spid="12" grpId="0" animBg="1"/>
      <p:bldP spid="24" grpId="0" animBg="1"/>
      <p:bldP spid="14" grpId="0" animBg="1"/>
      <p:bldP spid="15" grpId="0" animBg="1"/>
      <p:bldP spid="16" grpId="0" animBg="1"/>
      <p:bldP spid="25" grpId="0" animBg="1"/>
      <p:bldP spid="18"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RQ1 and RQ2: Every Stage Has a Vulnerable Offset</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For each stage, we searched for a glitch timing (offset) that works well, then tried it 300 times.</a:t>
            </a:r>
            <a:endParaRPr lang="en-US" sz="1400" dirty="0"/>
          </a:p>
        </p:txBody>
      </p:sp>
      <p:sp>
        <p:nvSpPr>
          <p:cNvPr id="4" name="Shape 2"/>
          <p:cNvSpPr/>
          <p:nvPr/>
        </p:nvSpPr>
        <p:spPr>
          <a:xfrm>
            <a:off x="2540000" y="1587500"/>
            <a:ext cx="152400" cy="152400"/>
          </a:xfrm>
          <a:prstGeom prst="rect">
            <a:avLst/>
          </a:prstGeom>
          <a:solidFill>
            <a:srgbClr val="154F90"/>
          </a:solidFill>
          <a:ln/>
        </p:spPr>
        <p:txBody>
          <a:bodyPr/>
          <a:lstStyle/>
          <a:p>
            <a:endParaRPr lang="en-US"/>
          </a:p>
        </p:txBody>
      </p:sp>
      <p:sp>
        <p:nvSpPr>
          <p:cNvPr id="5" name="Text 3"/>
          <p:cNvSpPr/>
          <p:nvPr/>
        </p:nvSpPr>
        <p:spPr>
          <a:xfrm>
            <a:off x="2755900" y="1568450"/>
            <a:ext cx="235458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non-crash anomaly (all alarms)</a:t>
            </a:r>
            <a:endParaRPr lang="en-US" sz="1200" dirty="0"/>
          </a:p>
        </p:txBody>
      </p:sp>
      <p:sp>
        <p:nvSpPr>
          <p:cNvPr id="6" name="Shape 4"/>
          <p:cNvSpPr/>
          <p:nvPr/>
        </p:nvSpPr>
        <p:spPr>
          <a:xfrm>
            <a:off x="5143500" y="1587500"/>
            <a:ext cx="152400" cy="152400"/>
          </a:xfrm>
          <a:prstGeom prst="rect">
            <a:avLst/>
          </a:prstGeom>
          <a:solidFill>
            <a:srgbClr val="ED7D31"/>
          </a:solidFill>
          <a:ln/>
        </p:spPr>
        <p:txBody>
          <a:bodyPr/>
          <a:lstStyle/>
          <a:p>
            <a:endParaRPr lang="en-US"/>
          </a:p>
        </p:txBody>
      </p:sp>
      <p:sp>
        <p:nvSpPr>
          <p:cNvPr id="7" name="Text 5"/>
          <p:cNvSpPr/>
          <p:nvPr/>
        </p:nvSpPr>
        <p:spPr>
          <a:xfrm>
            <a:off x="5359400" y="1568450"/>
            <a:ext cx="685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crash</a:t>
            </a:r>
            <a:endParaRPr lang="en-US" sz="1200" dirty="0"/>
          </a:p>
        </p:txBody>
      </p:sp>
      <p:sp>
        <p:nvSpPr>
          <p:cNvPr id="8" name="Shape 6"/>
          <p:cNvSpPr/>
          <p:nvPr/>
        </p:nvSpPr>
        <p:spPr>
          <a:xfrm>
            <a:off x="6096000" y="1587500"/>
            <a:ext cx="152400" cy="152400"/>
          </a:xfrm>
          <a:prstGeom prst="rect">
            <a:avLst/>
          </a:prstGeom>
          <a:solidFill>
            <a:srgbClr val="D9D9D9"/>
          </a:solidFill>
          <a:ln/>
        </p:spPr>
        <p:txBody>
          <a:bodyPr/>
          <a:lstStyle/>
          <a:p>
            <a:endParaRPr lang="en-US"/>
          </a:p>
        </p:txBody>
      </p:sp>
      <p:sp>
        <p:nvSpPr>
          <p:cNvPr id="9" name="Text 7"/>
          <p:cNvSpPr/>
          <p:nvPr/>
        </p:nvSpPr>
        <p:spPr>
          <a:xfrm>
            <a:off x="6311900" y="1568450"/>
            <a:ext cx="1066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no effect</a:t>
            </a:r>
            <a:endParaRPr lang="en-US" sz="1200" dirty="0"/>
          </a:p>
        </p:txBody>
      </p:sp>
      <p:sp>
        <p:nvSpPr>
          <p:cNvPr id="10" name="Text 8"/>
          <p:cNvSpPr/>
          <p:nvPr/>
        </p:nvSpPr>
        <p:spPr>
          <a:xfrm>
            <a:off x="397002" y="1987550"/>
            <a:ext cx="2066798" cy="223520"/>
          </a:xfrm>
          <a:prstGeom prst="rect">
            <a:avLst/>
          </a:prstGeom>
          <a:noFill/>
          <a:ln/>
        </p:spPr>
        <p:txBody>
          <a:bodyPr wrap="square" lIns="0" tIns="0" rIns="0" bIns="0" rtlCol="0" anchor="t">
            <a:normAutofit/>
          </a:bodyPr>
          <a:lstStyle/>
          <a:p>
            <a:pPr marL="0" indent="0" algn="r">
              <a:lnSpc>
                <a:spcPts val="1560"/>
              </a:lnSpc>
              <a:buNone/>
            </a:pPr>
            <a:r>
              <a:rPr lang="en-US" sz="1300" b="1" dirty="0">
                <a:solidFill>
                  <a:srgbClr val="000000"/>
                </a:solidFill>
                <a:latin typeface="Roboto" pitchFamily="34" charset="0"/>
                <a:ea typeface="Roboto" pitchFamily="34" charset="-122"/>
                <a:cs typeface="Roboto" pitchFamily="34" charset="-120"/>
              </a:rPr>
              <a:t>mlp</a:t>
            </a:r>
            <a:r>
              <a:rPr lang="en-US" sz="1300" dirty="0">
                <a:solidFill>
                  <a:srgbClr val="000000"/>
                </a:solidFill>
                <a:latin typeface="Roboto" pitchFamily="34" charset="0"/>
                <a:ea typeface="Roboto" pitchFamily="34" charset="-122"/>
                <a:cs typeface="Roboto" pitchFamily="34" charset="-120"/>
              </a:rPr>
              <a:t>@531,080</a:t>
            </a:r>
            <a:endParaRPr lang="en-US" sz="1300" dirty="0"/>
          </a:p>
        </p:txBody>
      </p:sp>
      <p:sp>
        <p:nvSpPr>
          <p:cNvPr id="11" name="Shape 9"/>
          <p:cNvSpPr/>
          <p:nvPr/>
        </p:nvSpPr>
        <p:spPr>
          <a:xfrm>
            <a:off x="2540000" y="1905000"/>
            <a:ext cx="5060950" cy="355600"/>
          </a:xfrm>
          <a:prstGeom prst="rect">
            <a:avLst/>
          </a:prstGeom>
          <a:solidFill>
            <a:srgbClr val="154F90"/>
          </a:solidFill>
          <a:ln/>
        </p:spPr>
        <p:txBody>
          <a:bodyPr/>
          <a:lstStyle/>
          <a:p>
            <a:endParaRPr lang="en-US"/>
          </a:p>
        </p:txBody>
      </p:sp>
      <p:sp>
        <p:nvSpPr>
          <p:cNvPr id="12" name="Shape 10"/>
          <p:cNvSpPr/>
          <p:nvPr/>
        </p:nvSpPr>
        <p:spPr>
          <a:xfrm>
            <a:off x="7600950" y="1905000"/>
            <a:ext cx="19050" cy="355600"/>
          </a:xfrm>
          <a:prstGeom prst="rect">
            <a:avLst/>
          </a:prstGeom>
          <a:solidFill>
            <a:srgbClr val="D9D9D9"/>
          </a:solidFill>
          <a:ln/>
        </p:spPr>
        <p:txBody>
          <a:bodyPr/>
          <a:lstStyle/>
          <a:p>
            <a:endParaRPr lang="en-US"/>
          </a:p>
        </p:txBody>
      </p:sp>
      <p:sp>
        <p:nvSpPr>
          <p:cNvPr id="13" name="Text 11"/>
          <p:cNvSpPr/>
          <p:nvPr/>
        </p:nvSpPr>
        <p:spPr>
          <a:xfrm>
            <a:off x="2641600" y="1987550"/>
            <a:ext cx="1320800" cy="223520"/>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FFFFFF"/>
                </a:solidFill>
                <a:latin typeface="Roboto" pitchFamily="34" charset="0"/>
                <a:ea typeface="Roboto" pitchFamily="34" charset="-122"/>
                <a:cs typeface="Roboto" pitchFamily="34" charset="-120"/>
              </a:rPr>
              <a:t>99.7%</a:t>
            </a:r>
            <a:endParaRPr lang="en-US" sz="1300" dirty="0"/>
          </a:p>
        </p:txBody>
      </p:sp>
      <p:sp>
        <p:nvSpPr>
          <p:cNvPr id="14" name="Text 12"/>
          <p:cNvSpPr/>
          <p:nvPr/>
        </p:nvSpPr>
        <p:spPr>
          <a:xfrm>
            <a:off x="397002" y="2571750"/>
            <a:ext cx="2066798" cy="223520"/>
          </a:xfrm>
          <a:prstGeom prst="rect">
            <a:avLst/>
          </a:prstGeom>
          <a:noFill/>
          <a:ln/>
        </p:spPr>
        <p:txBody>
          <a:bodyPr wrap="square" lIns="0" tIns="0" rIns="0" bIns="0" rtlCol="0" anchor="t">
            <a:normAutofit/>
          </a:bodyPr>
          <a:lstStyle/>
          <a:p>
            <a:pPr marL="0" indent="0" algn="r">
              <a:lnSpc>
                <a:spcPts val="1560"/>
              </a:lnSpc>
              <a:buNone/>
            </a:pPr>
            <a:r>
              <a:rPr lang="en-US" sz="1300" b="1" dirty="0">
                <a:solidFill>
                  <a:srgbClr val="000000"/>
                </a:solidFill>
                <a:latin typeface="Roboto" pitchFamily="34" charset="0"/>
                <a:ea typeface="Roboto" pitchFamily="34" charset="-122"/>
                <a:cs typeface="Roboto" pitchFamily="34" charset="-120"/>
              </a:rPr>
              <a:t>qkv</a:t>
            </a:r>
            <a:r>
              <a:rPr lang="en-US" sz="1300" dirty="0">
                <a:solidFill>
                  <a:srgbClr val="000000"/>
                </a:solidFill>
                <a:latin typeface="Roboto" pitchFamily="34" charset="0"/>
                <a:ea typeface="Roboto" pitchFamily="34" charset="-122"/>
                <a:cs typeface="Roboto" pitchFamily="34" charset="-120"/>
              </a:rPr>
              <a:t>@76,296</a:t>
            </a:r>
            <a:endParaRPr lang="en-US" sz="1300" dirty="0"/>
          </a:p>
        </p:txBody>
      </p:sp>
      <p:sp>
        <p:nvSpPr>
          <p:cNvPr id="15" name="Shape 13"/>
          <p:cNvSpPr/>
          <p:nvPr/>
        </p:nvSpPr>
        <p:spPr>
          <a:xfrm>
            <a:off x="2540000" y="2489200"/>
            <a:ext cx="4083050" cy="355600"/>
          </a:xfrm>
          <a:prstGeom prst="rect">
            <a:avLst/>
          </a:prstGeom>
          <a:solidFill>
            <a:srgbClr val="154F90"/>
          </a:solidFill>
          <a:ln/>
        </p:spPr>
        <p:txBody>
          <a:bodyPr/>
          <a:lstStyle/>
          <a:p>
            <a:endParaRPr lang="en-US"/>
          </a:p>
        </p:txBody>
      </p:sp>
      <p:sp>
        <p:nvSpPr>
          <p:cNvPr id="16" name="Shape 14"/>
          <p:cNvSpPr/>
          <p:nvPr/>
        </p:nvSpPr>
        <p:spPr>
          <a:xfrm>
            <a:off x="6623050" y="2489200"/>
            <a:ext cx="844550" cy="355600"/>
          </a:xfrm>
          <a:prstGeom prst="rect">
            <a:avLst/>
          </a:prstGeom>
          <a:solidFill>
            <a:srgbClr val="ED7D31"/>
          </a:solidFill>
          <a:ln/>
        </p:spPr>
        <p:txBody>
          <a:bodyPr/>
          <a:lstStyle/>
          <a:p>
            <a:endParaRPr lang="en-US"/>
          </a:p>
        </p:txBody>
      </p:sp>
      <p:sp>
        <p:nvSpPr>
          <p:cNvPr id="17" name="Shape 15"/>
          <p:cNvSpPr/>
          <p:nvPr/>
        </p:nvSpPr>
        <p:spPr>
          <a:xfrm>
            <a:off x="7467600" y="2489200"/>
            <a:ext cx="152400" cy="355600"/>
          </a:xfrm>
          <a:prstGeom prst="rect">
            <a:avLst/>
          </a:prstGeom>
          <a:solidFill>
            <a:srgbClr val="D9D9D9"/>
          </a:solidFill>
          <a:ln/>
        </p:spPr>
        <p:txBody>
          <a:bodyPr/>
          <a:lstStyle/>
          <a:p>
            <a:endParaRPr lang="en-US"/>
          </a:p>
        </p:txBody>
      </p:sp>
      <p:sp>
        <p:nvSpPr>
          <p:cNvPr id="18" name="Text 16"/>
          <p:cNvSpPr/>
          <p:nvPr/>
        </p:nvSpPr>
        <p:spPr>
          <a:xfrm>
            <a:off x="2641600" y="2571750"/>
            <a:ext cx="1320800" cy="223520"/>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FFFFFF"/>
                </a:solidFill>
                <a:latin typeface="Roboto" pitchFamily="34" charset="0"/>
                <a:ea typeface="Roboto" pitchFamily="34" charset="-122"/>
                <a:cs typeface="Roboto" pitchFamily="34" charset="-120"/>
              </a:rPr>
              <a:t>80.3%</a:t>
            </a:r>
            <a:endParaRPr lang="en-US" sz="1300" dirty="0"/>
          </a:p>
        </p:txBody>
      </p:sp>
      <p:sp>
        <p:nvSpPr>
          <p:cNvPr id="19" name="Text 17"/>
          <p:cNvSpPr/>
          <p:nvPr/>
        </p:nvSpPr>
        <p:spPr>
          <a:xfrm>
            <a:off x="6686550" y="2578100"/>
            <a:ext cx="749300" cy="20828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262626"/>
                </a:solidFill>
                <a:latin typeface="Roboto" pitchFamily="34" charset="0"/>
                <a:ea typeface="Roboto" pitchFamily="34" charset="-122"/>
                <a:cs typeface="Roboto" pitchFamily="34" charset="-120"/>
              </a:rPr>
              <a:t>16.7%</a:t>
            </a:r>
            <a:endParaRPr lang="en-US" sz="1200" dirty="0"/>
          </a:p>
        </p:txBody>
      </p:sp>
      <p:sp>
        <p:nvSpPr>
          <p:cNvPr id="20" name="Text 18"/>
          <p:cNvSpPr/>
          <p:nvPr/>
        </p:nvSpPr>
        <p:spPr>
          <a:xfrm>
            <a:off x="397002" y="3155950"/>
            <a:ext cx="2066798" cy="223520"/>
          </a:xfrm>
          <a:prstGeom prst="rect">
            <a:avLst/>
          </a:prstGeom>
          <a:noFill/>
          <a:ln/>
        </p:spPr>
        <p:txBody>
          <a:bodyPr wrap="square" lIns="0" tIns="0" rIns="0" bIns="0" rtlCol="0" anchor="t">
            <a:normAutofit/>
          </a:bodyPr>
          <a:lstStyle/>
          <a:p>
            <a:pPr marL="0" indent="0" algn="r">
              <a:lnSpc>
                <a:spcPts val="1560"/>
              </a:lnSpc>
              <a:buNone/>
            </a:pPr>
            <a:r>
              <a:rPr lang="en-US" sz="1300" b="1" dirty="0">
                <a:solidFill>
                  <a:srgbClr val="000000"/>
                </a:solidFill>
                <a:latin typeface="Roboto" pitchFamily="34" charset="0"/>
                <a:ea typeface="Roboto" pitchFamily="34" charset="-122"/>
                <a:cs typeface="Roboto" pitchFamily="34" charset="-120"/>
              </a:rPr>
              <a:t>lm_head</a:t>
            </a:r>
            <a:r>
              <a:rPr lang="en-US" sz="1300" dirty="0">
                <a:solidFill>
                  <a:srgbClr val="000000"/>
                </a:solidFill>
                <a:latin typeface="Roboto" pitchFamily="34" charset="0"/>
                <a:ea typeface="Roboto" pitchFamily="34" charset="-122"/>
                <a:cs typeface="Roboto" pitchFamily="34" charset="-120"/>
              </a:rPr>
              <a:t>@134,397</a:t>
            </a:r>
            <a:endParaRPr lang="en-US" sz="1300" dirty="0"/>
          </a:p>
        </p:txBody>
      </p:sp>
      <p:sp>
        <p:nvSpPr>
          <p:cNvPr id="21" name="Shape 19"/>
          <p:cNvSpPr/>
          <p:nvPr/>
        </p:nvSpPr>
        <p:spPr>
          <a:xfrm>
            <a:off x="2540000" y="3073400"/>
            <a:ext cx="3930650" cy="355600"/>
          </a:xfrm>
          <a:prstGeom prst="rect">
            <a:avLst/>
          </a:prstGeom>
          <a:solidFill>
            <a:srgbClr val="154F90"/>
          </a:solidFill>
          <a:ln/>
        </p:spPr>
        <p:txBody>
          <a:bodyPr/>
          <a:lstStyle/>
          <a:p>
            <a:endParaRPr lang="en-US"/>
          </a:p>
        </p:txBody>
      </p:sp>
      <p:sp>
        <p:nvSpPr>
          <p:cNvPr id="22" name="Shape 20"/>
          <p:cNvSpPr/>
          <p:nvPr/>
        </p:nvSpPr>
        <p:spPr>
          <a:xfrm>
            <a:off x="6470650" y="3073400"/>
            <a:ext cx="19050" cy="355600"/>
          </a:xfrm>
          <a:prstGeom prst="rect">
            <a:avLst/>
          </a:prstGeom>
          <a:solidFill>
            <a:srgbClr val="ED7D31"/>
          </a:solidFill>
          <a:ln/>
        </p:spPr>
        <p:txBody>
          <a:bodyPr/>
          <a:lstStyle/>
          <a:p>
            <a:endParaRPr lang="en-US"/>
          </a:p>
        </p:txBody>
      </p:sp>
      <p:sp>
        <p:nvSpPr>
          <p:cNvPr id="23" name="Shape 21"/>
          <p:cNvSpPr/>
          <p:nvPr/>
        </p:nvSpPr>
        <p:spPr>
          <a:xfrm>
            <a:off x="6489700" y="3073400"/>
            <a:ext cx="1130300" cy="355600"/>
          </a:xfrm>
          <a:prstGeom prst="rect">
            <a:avLst/>
          </a:prstGeom>
          <a:solidFill>
            <a:srgbClr val="D9D9D9"/>
          </a:solidFill>
          <a:ln/>
        </p:spPr>
        <p:txBody>
          <a:bodyPr/>
          <a:lstStyle/>
          <a:p>
            <a:endParaRPr lang="en-US"/>
          </a:p>
        </p:txBody>
      </p:sp>
      <p:sp>
        <p:nvSpPr>
          <p:cNvPr id="24" name="Text 22"/>
          <p:cNvSpPr/>
          <p:nvPr/>
        </p:nvSpPr>
        <p:spPr>
          <a:xfrm>
            <a:off x="2641600" y="3155950"/>
            <a:ext cx="1320800" cy="223520"/>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FFFFFF"/>
                </a:solidFill>
                <a:latin typeface="Roboto" pitchFamily="34" charset="0"/>
                <a:ea typeface="Roboto" pitchFamily="34" charset="-122"/>
                <a:cs typeface="Roboto" pitchFamily="34" charset="-120"/>
              </a:rPr>
              <a:t>77.3%</a:t>
            </a:r>
            <a:endParaRPr lang="en-US" sz="1300" dirty="0"/>
          </a:p>
        </p:txBody>
      </p:sp>
      <p:sp>
        <p:nvSpPr>
          <p:cNvPr id="25" name="Text 23"/>
          <p:cNvSpPr/>
          <p:nvPr/>
        </p:nvSpPr>
        <p:spPr>
          <a:xfrm>
            <a:off x="397002" y="3740150"/>
            <a:ext cx="2066798" cy="223520"/>
          </a:xfrm>
          <a:prstGeom prst="rect">
            <a:avLst/>
          </a:prstGeom>
          <a:noFill/>
          <a:ln/>
        </p:spPr>
        <p:txBody>
          <a:bodyPr wrap="square" lIns="0" tIns="0" rIns="0" bIns="0" rtlCol="0" anchor="t">
            <a:normAutofit/>
          </a:bodyPr>
          <a:lstStyle/>
          <a:p>
            <a:pPr marL="0" indent="0" algn="r">
              <a:lnSpc>
                <a:spcPts val="1560"/>
              </a:lnSpc>
              <a:buNone/>
            </a:pPr>
            <a:r>
              <a:rPr lang="en-US" sz="1300" b="1" dirty="0">
                <a:solidFill>
                  <a:srgbClr val="000000"/>
                </a:solidFill>
                <a:latin typeface="Roboto" pitchFamily="34" charset="0"/>
                <a:ea typeface="Roboto" pitchFamily="34" charset="-122"/>
                <a:cs typeface="Roboto" pitchFamily="34" charset="-120"/>
              </a:rPr>
              <a:t>embed</a:t>
            </a:r>
            <a:r>
              <a:rPr lang="en-US" sz="1300" dirty="0">
                <a:solidFill>
                  <a:srgbClr val="000000"/>
                </a:solidFill>
                <a:latin typeface="Roboto" pitchFamily="34" charset="0"/>
                <a:ea typeface="Roboto" pitchFamily="34" charset="-122"/>
                <a:cs typeface="Roboto" pitchFamily="34" charset="-120"/>
              </a:rPr>
              <a:t>@8,549</a:t>
            </a:r>
            <a:endParaRPr lang="en-US" sz="1300" dirty="0"/>
          </a:p>
        </p:txBody>
      </p:sp>
      <p:sp>
        <p:nvSpPr>
          <p:cNvPr id="26" name="Shape 24"/>
          <p:cNvSpPr/>
          <p:nvPr/>
        </p:nvSpPr>
        <p:spPr>
          <a:xfrm>
            <a:off x="2540000" y="3657600"/>
            <a:ext cx="3790950" cy="355600"/>
          </a:xfrm>
          <a:prstGeom prst="rect">
            <a:avLst/>
          </a:prstGeom>
          <a:solidFill>
            <a:srgbClr val="154F90"/>
          </a:solidFill>
          <a:ln/>
        </p:spPr>
        <p:txBody>
          <a:bodyPr/>
          <a:lstStyle/>
          <a:p>
            <a:endParaRPr lang="en-US"/>
          </a:p>
        </p:txBody>
      </p:sp>
      <p:sp>
        <p:nvSpPr>
          <p:cNvPr id="27" name="Shape 25"/>
          <p:cNvSpPr/>
          <p:nvPr/>
        </p:nvSpPr>
        <p:spPr>
          <a:xfrm>
            <a:off x="6330950" y="3657600"/>
            <a:ext cx="1289050" cy="355600"/>
          </a:xfrm>
          <a:prstGeom prst="rect">
            <a:avLst/>
          </a:prstGeom>
          <a:solidFill>
            <a:srgbClr val="D9D9D9"/>
          </a:solidFill>
          <a:ln/>
        </p:spPr>
        <p:txBody>
          <a:bodyPr/>
          <a:lstStyle/>
          <a:p>
            <a:endParaRPr lang="en-US"/>
          </a:p>
        </p:txBody>
      </p:sp>
      <p:sp>
        <p:nvSpPr>
          <p:cNvPr id="28" name="Text 26"/>
          <p:cNvSpPr/>
          <p:nvPr/>
        </p:nvSpPr>
        <p:spPr>
          <a:xfrm>
            <a:off x="2641600" y="3740150"/>
            <a:ext cx="1320800" cy="223520"/>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FFFFFF"/>
                </a:solidFill>
                <a:latin typeface="Roboto" pitchFamily="34" charset="0"/>
                <a:ea typeface="Roboto" pitchFamily="34" charset="-122"/>
                <a:cs typeface="Roboto" pitchFamily="34" charset="-120"/>
              </a:rPr>
              <a:t>74.7%</a:t>
            </a:r>
            <a:endParaRPr lang="en-US" sz="1300" dirty="0"/>
          </a:p>
        </p:txBody>
      </p:sp>
      <p:sp>
        <p:nvSpPr>
          <p:cNvPr id="29" name="Text 27"/>
          <p:cNvSpPr/>
          <p:nvPr/>
        </p:nvSpPr>
        <p:spPr>
          <a:xfrm>
            <a:off x="397002" y="4324350"/>
            <a:ext cx="2066798" cy="223520"/>
          </a:xfrm>
          <a:prstGeom prst="rect">
            <a:avLst/>
          </a:prstGeom>
          <a:noFill/>
          <a:ln/>
        </p:spPr>
        <p:txBody>
          <a:bodyPr wrap="square" lIns="0" tIns="0" rIns="0" bIns="0" rtlCol="0" anchor="t">
            <a:normAutofit/>
          </a:bodyPr>
          <a:lstStyle/>
          <a:p>
            <a:pPr marL="0" indent="0" algn="r">
              <a:lnSpc>
                <a:spcPts val="1560"/>
              </a:lnSpc>
              <a:buNone/>
            </a:pPr>
            <a:r>
              <a:rPr lang="en-US" sz="1300" b="1" dirty="0">
                <a:solidFill>
                  <a:srgbClr val="000000"/>
                </a:solidFill>
                <a:latin typeface="Roboto" pitchFamily="34" charset="0"/>
                <a:ea typeface="Roboto" pitchFamily="34" charset="-122"/>
                <a:cs typeface="Roboto" pitchFamily="34" charset="-120"/>
              </a:rPr>
              <a:t>softmax</a:t>
            </a:r>
            <a:r>
              <a:rPr lang="en-US" sz="1300" dirty="0">
                <a:solidFill>
                  <a:srgbClr val="000000"/>
                </a:solidFill>
                <a:latin typeface="Roboto" pitchFamily="34" charset="0"/>
                <a:ea typeface="Roboto" pitchFamily="34" charset="-122"/>
                <a:cs typeface="Roboto" pitchFamily="34" charset="-120"/>
              </a:rPr>
              <a:t>@32,967</a:t>
            </a:r>
            <a:endParaRPr lang="en-US" sz="1300" dirty="0"/>
          </a:p>
        </p:txBody>
      </p:sp>
      <p:sp>
        <p:nvSpPr>
          <p:cNvPr id="30" name="Shape 28"/>
          <p:cNvSpPr/>
          <p:nvPr/>
        </p:nvSpPr>
        <p:spPr>
          <a:xfrm>
            <a:off x="2540000" y="4241800"/>
            <a:ext cx="3232150" cy="355600"/>
          </a:xfrm>
          <a:prstGeom prst="rect">
            <a:avLst/>
          </a:prstGeom>
          <a:solidFill>
            <a:srgbClr val="154F90"/>
          </a:solidFill>
          <a:ln/>
        </p:spPr>
        <p:txBody>
          <a:bodyPr/>
          <a:lstStyle/>
          <a:p>
            <a:endParaRPr lang="en-US"/>
          </a:p>
        </p:txBody>
      </p:sp>
      <p:sp>
        <p:nvSpPr>
          <p:cNvPr id="31" name="Shape 29"/>
          <p:cNvSpPr/>
          <p:nvPr/>
        </p:nvSpPr>
        <p:spPr>
          <a:xfrm>
            <a:off x="5772150" y="4241800"/>
            <a:ext cx="1371600" cy="355600"/>
          </a:xfrm>
          <a:prstGeom prst="rect">
            <a:avLst/>
          </a:prstGeom>
          <a:solidFill>
            <a:srgbClr val="ED7D31"/>
          </a:solidFill>
          <a:ln/>
        </p:spPr>
        <p:txBody>
          <a:bodyPr/>
          <a:lstStyle/>
          <a:p>
            <a:endParaRPr lang="en-US"/>
          </a:p>
        </p:txBody>
      </p:sp>
      <p:sp>
        <p:nvSpPr>
          <p:cNvPr id="32" name="Shape 30"/>
          <p:cNvSpPr/>
          <p:nvPr/>
        </p:nvSpPr>
        <p:spPr>
          <a:xfrm>
            <a:off x="7143750" y="4241800"/>
            <a:ext cx="476250" cy="355600"/>
          </a:xfrm>
          <a:prstGeom prst="rect">
            <a:avLst/>
          </a:prstGeom>
          <a:solidFill>
            <a:srgbClr val="D9D9D9"/>
          </a:solidFill>
          <a:ln/>
        </p:spPr>
        <p:txBody>
          <a:bodyPr/>
          <a:lstStyle/>
          <a:p>
            <a:endParaRPr lang="en-US"/>
          </a:p>
        </p:txBody>
      </p:sp>
      <p:sp>
        <p:nvSpPr>
          <p:cNvPr id="33" name="Text 31"/>
          <p:cNvSpPr/>
          <p:nvPr/>
        </p:nvSpPr>
        <p:spPr>
          <a:xfrm>
            <a:off x="2641600" y="4324350"/>
            <a:ext cx="1320800" cy="223520"/>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FFFFFF"/>
                </a:solidFill>
                <a:latin typeface="Roboto" pitchFamily="34" charset="0"/>
                <a:ea typeface="Roboto" pitchFamily="34" charset="-122"/>
                <a:cs typeface="Roboto" pitchFamily="34" charset="-120"/>
              </a:rPr>
              <a:t>63.7%</a:t>
            </a:r>
            <a:endParaRPr lang="en-US" sz="1300" dirty="0"/>
          </a:p>
        </p:txBody>
      </p:sp>
      <p:sp>
        <p:nvSpPr>
          <p:cNvPr id="34" name="Text 32"/>
          <p:cNvSpPr/>
          <p:nvPr/>
        </p:nvSpPr>
        <p:spPr>
          <a:xfrm>
            <a:off x="5848350" y="4330700"/>
            <a:ext cx="1193800" cy="20828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262626"/>
                </a:solidFill>
                <a:latin typeface="Roboto" pitchFamily="34" charset="0"/>
                <a:ea typeface="Roboto" pitchFamily="34" charset="-122"/>
                <a:cs typeface="Roboto" pitchFamily="34" charset="-120"/>
              </a:rPr>
              <a:t>27.0%</a:t>
            </a:r>
            <a:endParaRPr lang="en-US" sz="1200" dirty="0"/>
          </a:p>
        </p:txBody>
      </p:sp>
      <p:sp>
        <p:nvSpPr>
          <p:cNvPr id="35" name="Text 33"/>
          <p:cNvSpPr/>
          <p:nvPr/>
        </p:nvSpPr>
        <p:spPr>
          <a:xfrm>
            <a:off x="397002" y="4908550"/>
            <a:ext cx="2066798" cy="223520"/>
          </a:xfrm>
          <a:prstGeom prst="rect">
            <a:avLst/>
          </a:prstGeom>
          <a:noFill/>
          <a:ln/>
        </p:spPr>
        <p:txBody>
          <a:bodyPr wrap="square" lIns="0" tIns="0" rIns="0" bIns="0" rtlCol="0" anchor="t">
            <a:normAutofit/>
          </a:bodyPr>
          <a:lstStyle/>
          <a:p>
            <a:pPr marL="0" indent="0" algn="r">
              <a:lnSpc>
                <a:spcPts val="1560"/>
              </a:lnSpc>
              <a:buNone/>
            </a:pPr>
            <a:r>
              <a:rPr lang="en-US" sz="1300" b="1" dirty="0">
                <a:solidFill>
                  <a:srgbClr val="000000"/>
                </a:solidFill>
                <a:latin typeface="Roboto" pitchFamily="34" charset="0"/>
                <a:ea typeface="Roboto" pitchFamily="34" charset="-122"/>
                <a:cs typeface="Roboto" pitchFamily="34" charset="-120"/>
              </a:rPr>
              <a:t>kv_write</a:t>
            </a:r>
            <a:r>
              <a:rPr lang="en-US" sz="1300" dirty="0">
                <a:solidFill>
                  <a:srgbClr val="000000"/>
                </a:solidFill>
                <a:latin typeface="Roboto" pitchFamily="34" charset="0"/>
                <a:ea typeface="Roboto" pitchFamily="34" charset="-122"/>
                <a:cs typeface="Roboto" pitchFamily="34" charset="-120"/>
              </a:rPr>
              <a:t>@724</a:t>
            </a:r>
            <a:endParaRPr lang="en-US" sz="1300" dirty="0"/>
          </a:p>
        </p:txBody>
      </p:sp>
      <p:sp>
        <p:nvSpPr>
          <p:cNvPr id="36" name="Shape 34"/>
          <p:cNvSpPr/>
          <p:nvPr/>
        </p:nvSpPr>
        <p:spPr>
          <a:xfrm>
            <a:off x="2540000" y="4826000"/>
            <a:ext cx="2184400" cy="355600"/>
          </a:xfrm>
          <a:prstGeom prst="rect">
            <a:avLst/>
          </a:prstGeom>
          <a:solidFill>
            <a:srgbClr val="154F90"/>
          </a:solidFill>
          <a:ln/>
        </p:spPr>
        <p:txBody>
          <a:bodyPr/>
          <a:lstStyle/>
          <a:p>
            <a:endParaRPr lang="en-US"/>
          </a:p>
        </p:txBody>
      </p:sp>
      <p:sp>
        <p:nvSpPr>
          <p:cNvPr id="37" name="Shape 35"/>
          <p:cNvSpPr/>
          <p:nvPr/>
        </p:nvSpPr>
        <p:spPr>
          <a:xfrm>
            <a:off x="4724400" y="4826000"/>
            <a:ext cx="2286000" cy="355600"/>
          </a:xfrm>
          <a:prstGeom prst="rect">
            <a:avLst/>
          </a:prstGeom>
          <a:solidFill>
            <a:srgbClr val="ED7D31"/>
          </a:solidFill>
          <a:ln/>
        </p:spPr>
        <p:txBody>
          <a:bodyPr/>
          <a:lstStyle/>
          <a:p>
            <a:endParaRPr lang="en-US"/>
          </a:p>
        </p:txBody>
      </p:sp>
      <p:sp>
        <p:nvSpPr>
          <p:cNvPr id="38" name="Shape 36"/>
          <p:cNvSpPr/>
          <p:nvPr/>
        </p:nvSpPr>
        <p:spPr>
          <a:xfrm>
            <a:off x="7010400" y="4826000"/>
            <a:ext cx="609600" cy="355600"/>
          </a:xfrm>
          <a:prstGeom prst="rect">
            <a:avLst/>
          </a:prstGeom>
          <a:solidFill>
            <a:srgbClr val="D9D9D9"/>
          </a:solidFill>
          <a:ln/>
        </p:spPr>
        <p:txBody>
          <a:bodyPr/>
          <a:lstStyle/>
          <a:p>
            <a:endParaRPr lang="en-US"/>
          </a:p>
        </p:txBody>
      </p:sp>
      <p:sp>
        <p:nvSpPr>
          <p:cNvPr id="39" name="Text 37"/>
          <p:cNvSpPr/>
          <p:nvPr/>
        </p:nvSpPr>
        <p:spPr>
          <a:xfrm>
            <a:off x="2641600" y="4908550"/>
            <a:ext cx="1320800" cy="223520"/>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FFFFFF"/>
                </a:solidFill>
                <a:latin typeface="Roboto" pitchFamily="34" charset="0"/>
                <a:ea typeface="Roboto" pitchFamily="34" charset="-122"/>
                <a:cs typeface="Roboto" pitchFamily="34" charset="-120"/>
              </a:rPr>
              <a:t>43.0%</a:t>
            </a:r>
            <a:endParaRPr lang="en-US" sz="1300" dirty="0"/>
          </a:p>
        </p:txBody>
      </p:sp>
      <p:sp>
        <p:nvSpPr>
          <p:cNvPr id="40" name="Text 38"/>
          <p:cNvSpPr/>
          <p:nvPr/>
        </p:nvSpPr>
        <p:spPr>
          <a:xfrm>
            <a:off x="4800600" y="4914900"/>
            <a:ext cx="1962150" cy="20828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262626"/>
                </a:solidFill>
                <a:latin typeface="Roboto" pitchFamily="34" charset="0"/>
                <a:ea typeface="Roboto" pitchFamily="34" charset="-122"/>
                <a:cs typeface="Roboto" pitchFamily="34" charset="-120"/>
              </a:rPr>
              <a:t>45.0% crash</a:t>
            </a:r>
            <a:endParaRPr lang="en-US" sz="1200" dirty="0"/>
          </a:p>
        </p:txBody>
      </p:sp>
      <p:sp>
        <p:nvSpPr>
          <p:cNvPr id="41" name="Shape 39"/>
          <p:cNvSpPr/>
          <p:nvPr/>
        </p:nvSpPr>
        <p:spPr>
          <a:xfrm>
            <a:off x="7943850" y="1555750"/>
            <a:ext cx="3784600" cy="1193800"/>
          </a:xfrm>
          <a:prstGeom prst="rect">
            <a:avLst/>
          </a:prstGeom>
          <a:solidFill>
            <a:srgbClr val="F2F2F2"/>
          </a:solidFill>
          <a:ln w="12700">
            <a:solidFill>
              <a:srgbClr val="BFBFBF"/>
            </a:solidFill>
            <a:prstDash val="solid"/>
          </a:ln>
        </p:spPr>
        <p:txBody>
          <a:bodyPr/>
          <a:lstStyle/>
          <a:p>
            <a:endParaRPr lang="en-US"/>
          </a:p>
        </p:txBody>
      </p:sp>
      <p:sp>
        <p:nvSpPr>
          <p:cNvPr id="42" name="Shape 40"/>
          <p:cNvSpPr/>
          <p:nvPr/>
        </p:nvSpPr>
        <p:spPr>
          <a:xfrm>
            <a:off x="7937500" y="1549400"/>
            <a:ext cx="127000" cy="1206500"/>
          </a:xfrm>
          <a:prstGeom prst="rect">
            <a:avLst/>
          </a:prstGeom>
          <a:solidFill>
            <a:srgbClr val="154F90"/>
          </a:solidFill>
          <a:ln/>
        </p:spPr>
        <p:txBody>
          <a:bodyPr/>
          <a:lstStyle/>
          <a:p>
            <a:endParaRPr lang="en-US"/>
          </a:p>
        </p:txBody>
      </p:sp>
      <p:sp>
        <p:nvSpPr>
          <p:cNvPr id="43" name="Text 41"/>
          <p:cNvSpPr/>
          <p:nvPr/>
        </p:nvSpPr>
        <p:spPr>
          <a:xfrm>
            <a:off x="8216900" y="1638300"/>
            <a:ext cx="3466465" cy="332740"/>
          </a:xfrm>
          <a:prstGeom prst="rect">
            <a:avLst/>
          </a:prstGeom>
          <a:noFill/>
          <a:ln/>
        </p:spPr>
        <p:txBody>
          <a:bodyPr wrap="square" lIns="0" tIns="0" rIns="0" bIns="0" rtlCol="0" anchor="t">
            <a:normAutofit/>
          </a:bodyPr>
          <a:lstStyle/>
          <a:p>
            <a:pPr marL="0" indent="0" algn="l">
              <a:lnSpc>
                <a:spcPts val="2420"/>
              </a:lnSpc>
              <a:buNone/>
            </a:pPr>
            <a:r>
              <a:rPr lang="en-US" sz="2200" b="1" dirty="0">
                <a:solidFill>
                  <a:srgbClr val="154F90"/>
                </a:solidFill>
                <a:latin typeface="Roboto" pitchFamily="34" charset="0"/>
                <a:ea typeface="Roboto" pitchFamily="34" charset="-122"/>
                <a:cs typeface="Roboto" pitchFamily="34" charset="-120"/>
              </a:rPr>
              <a:t>100%</a:t>
            </a:r>
            <a:endParaRPr lang="en-US" sz="2200" dirty="0"/>
          </a:p>
        </p:txBody>
      </p:sp>
      <p:sp>
        <p:nvSpPr>
          <p:cNvPr id="44" name="Text 42"/>
          <p:cNvSpPr/>
          <p:nvPr/>
        </p:nvSpPr>
        <p:spPr>
          <a:xfrm>
            <a:off x="8216900" y="2019300"/>
            <a:ext cx="3466465"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of these anomalies set off the check’s alarm</a:t>
            </a:r>
            <a:endParaRPr lang="en-US" sz="1200" dirty="0"/>
          </a:p>
        </p:txBody>
      </p:sp>
      <p:sp>
        <p:nvSpPr>
          <p:cNvPr id="45" name="Shape 43"/>
          <p:cNvSpPr/>
          <p:nvPr/>
        </p:nvSpPr>
        <p:spPr>
          <a:xfrm>
            <a:off x="7943850" y="2901950"/>
            <a:ext cx="3784600" cy="1193800"/>
          </a:xfrm>
          <a:prstGeom prst="rect">
            <a:avLst/>
          </a:prstGeom>
          <a:solidFill>
            <a:srgbClr val="F2F2F2"/>
          </a:solidFill>
          <a:ln w="12700">
            <a:solidFill>
              <a:srgbClr val="BFBFBF"/>
            </a:solidFill>
            <a:prstDash val="solid"/>
          </a:ln>
        </p:spPr>
        <p:txBody>
          <a:bodyPr/>
          <a:lstStyle/>
          <a:p>
            <a:endParaRPr lang="en-US"/>
          </a:p>
        </p:txBody>
      </p:sp>
      <p:sp>
        <p:nvSpPr>
          <p:cNvPr id="46" name="Shape 44"/>
          <p:cNvSpPr/>
          <p:nvPr/>
        </p:nvSpPr>
        <p:spPr>
          <a:xfrm>
            <a:off x="7937500" y="2895600"/>
            <a:ext cx="127000" cy="1206500"/>
          </a:xfrm>
          <a:prstGeom prst="rect">
            <a:avLst/>
          </a:prstGeom>
          <a:solidFill>
            <a:srgbClr val="ED7D31"/>
          </a:solidFill>
          <a:ln/>
        </p:spPr>
        <p:txBody>
          <a:bodyPr/>
          <a:lstStyle/>
          <a:p>
            <a:endParaRPr lang="en-US"/>
          </a:p>
        </p:txBody>
      </p:sp>
      <p:sp>
        <p:nvSpPr>
          <p:cNvPr id="47" name="Text 45"/>
          <p:cNvSpPr/>
          <p:nvPr/>
        </p:nvSpPr>
        <p:spPr>
          <a:xfrm>
            <a:off x="8216900" y="2984500"/>
            <a:ext cx="3466465" cy="332740"/>
          </a:xfrm>
          <a:prstGeom prst="rect">
            <a:avLst/>
          </a:prstGeom>
          <a:noFill/>
          <a:ln/>
        </p:spPr>
        <p:txBody>
          <a:bodyPr wrap="square" lIns="0" tIns="0" rIns="0" bIns="0" rtlCol="0" anchor="t">
            <a:normAutofit/>
          </a:bodyPr>
          <a:lstStyle/>
          <a:p>
            <a:pPr marL="0" indent="0" algn="l">
              <a:lnSpc>
                <a:spcPts val="2420"/>
              </a:lnSpc>
              <a:buNone/>
            </a:pPr>
            <a:r>
              <a:rPr lang="en-US" sz="2200" b="1" dirty="0">
                <a:solidFill>
                  <a:srgbClr val="154F90"/>
                </a:solidFill>
                <a:latin typeface="Roboto" pitchFamily="34" charset="0"/>
                <a:ea typeface="Roboto" pitchFamily="34" charset="-122"/>
                <a:cs typeface="Roboto" pitchFamily="34" charset="-120"/>
              </a:rPr>
              <a:t>0–45%</a:t>
            </a:r>
            <a:endParaRPr lang="en-US" sz="2200" dirty="0"/>
          </a:p>
        </p:txBody>
      </p:sp>
      <p:sp>
        <p:nvSpPr>
          <p:cNvPr id="48" name="Text 46"/>
          <p:cNvSpPr/>
          <p:nvPr/>
        </p:nvSpPr>
        <p:spPr>
          <a:xfrm>
            <a:off x="8216900" y="3365500"/>
            <a:ext cx="3466465" cy="6350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of attempts crash, depending on the stage: none for mlp, 45% for kv_write</a:t>
            </a:r>
            <a:endParaRPr lang="en-US" sz="1200" dirty="0"/>
          </a:p>
        </p:txBody>
      </p:sp>
      <p:sp>
        <p:nvSpPr>
          <p:cNvPr id="49" name="Shape 47"/>
          <p:cNvSpPr/>
          <p:nvPr/>
        </p:nvSpPr>
        <p:spPr>
          <a:xfrm>
            <a:off x="7943850" y="4248150"/>
            <a:ext cx="3784600" cy="1193800"/>
          </a:xfrm>
          <a:prstGeom prst="rect">
            <a:avLst/>
          </a:prstGeom>
          <a:solidFill>
            <a:srgbClr val="F2F2F2"/>
          </a:solidFill>
          <a:ln w="12700">
            <a:solidFill>
              <a:srgbClr val="BFBFBF"/>
            </a:solidFill>
            <a:prstDash val="solid"/>
          </a:ln>
        </p:spPr>
        <p:txBody>
          <a:bodyPr/>
          <a:lstStyle/>
          <a:p>
            <a:endParaRPr lang="en-US"/>
          </a:p>
        </p:txBody>
      </p:sp>
      <p:sp>
        <p:nvSpPr>
          <p:cNvPr id="50" name="Shape 48"/>
          <p:cNvSpPr/>
          <p:nvPr/>
        </p:nvSpPr>
        <p:spPr>
          <a:xfrm>
            <a:off x="7937500" y="4241800"/>
            <a:ext cx="127000" cy="1206500"/>
          </a:xfrm>
          <a:prstGeom prst="rect">
            <a:avLst/>
          </a:prstGeom>
          <a:solidFill>
            <a:srgbClr val="548235"/>
          </a:solidFill>
          <a:ln/>
        </p:spPr>
        <p:txBody>
          <a:bodyPr/>
          <a:lstStyle/>
          <a:p>
            <a:endParaRPr lang="en-US"/>
          </a:p>
        </p:txBody>
      </p:sp>
      <p:sp>
        <p:nvSpPr>
          <p:cNvPr id="51" name="Text 49"/>
          <p:cNvSpPr/>
          <p:nvPr/>
        </p:nvSpPr>
        <p:spPr>
          <a:xfrm>
            <a:off x="8216900" y="4330700"/>
            <a:ext cx="3466465" cy="332740"/>
          </a:xfrm>
          <a:prstGeom prst="rect">
            <a:avLst/>
          </a:prstGeom>
          <a:noFill/>
          <a:ln/>
        </p:spPr>
        <p:txBody>
          <a:bodyPr wrap="square" lIns="0" tIns="0" rIns="0" bIns="0" rtlCol="0" anchor="t">
            <a:normAutofit/>
          </a:bodyPr>
          <a:lstStyle/>
          <a:p>
            <a:pPr marL="0" indent="0" algn="l">
              <a:lnSpc>
                <a:spcPts val="2420"/>
              </a:lnSpc>
              <a:buNone/>
            </a:pPr>
            <a:r>
              <a:rPr lang="en-US" sz="2200" b="1" dirty="0">
                <a:solidFill>
                  <a:srgbClr val="154F90"/>
                </a:solidFill>
                <a:latin typeface="Roboto" pitchFamily="34" charset="0"/>
                <a:ea typeface="Roboto" pitchFamily="34" charset="-122"/>
                <a:cs typeface="Roboto" pitchFamily="34" charset="-120"/>
              </a:rPr>
              <a:t>0.9–5.4%</a:t>
            </a:r>
            <a:endParaRPr lang="en-US" sz="2200" dirty="0"/>
          </a:p>
        </p:txBody>
      </p:sp>
      <p:sp>
        <p:nvSpPr>
          <p:cNvPr id="52" name="Text 50"/>
          <p:cNvSpPr/>
          <p:nvPr/>
        </p:nvSpPr>
        <p:spPr>
          <a:xfrm>
            <a:off x="8216900" y="4711700"/>
            <a:ext cx="3466465"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of attempts cause an anomaly if you glitch at a random time in the stage</a:t>
            </a:r>
            <a:endParaRPr lang="en-US" sz="1200" dirty="0"/>
          </a:p>
        </p:txBody>
      </p:sp>
      <p:sp>
        <p:nvSpPr>
          <p:cNvPr id="53" name="Text 51"/>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So the attack depends mostly on </a:t>
            </a:r>
            <a:r>
              <a:rPr lang="en-US" sz="1400" b="1" i="1" dirty="0">
                <a:solidFill>
                  <a:srgbClr val="C00000"/>
                </a:solidFill>
                <a:latin typeface="Roboto" pitchFamily="34" charset="0"/>
                <a:ea typeface="Roboto" pitchFamily="34" charset="-122"/>
                <a:cs typeface="Roboto" pitchFamily="34" charset="-120"/>
              </a:rPr>
              <a:t>glitching at the right moment</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54" name="Image 0"/>
          <p:cNvPicPr>
            <a:picLocks noChangeAspect="1"/>
          </p:cNvPicPr>
          <p:nvPr/>
        </p:nvPicPr>
        <p:blipFill>
          <a:blip r:embed="rId3"/>
          <a:srcRect l="-391" r="-391"/>
          <a:stretch/>
        </p:blipFill>
        <p:spPr>
          <a:xfrm>
            <a:off x="76200" y="6394450"/>
            <a:ext cx="349250" cy="336550"/>
          </a:xfrm>
          <a:prstGeom prst="rect">
            <a:avLst/>
          </a:prstGeom>
        </p:spPr>
      </p:pic>
      <p:sp>
        <p:nvSpPr>
          <p:cNvPr id="55" name="Text 52"/>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56" name="Text 53"/>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9</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dissolve">
                                      <p:cBhvr>
                                        <p:cTn id="39" dur="500"/>
                                        <p:tgtEl>
                                          <p:spTgt spid="1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ssolve">
                                      <p:cBhvr>
                                        <p:cTn id="45" dur="500"/>
                                        <p:tgtEl>
                                          <p:spTgt spid="1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dissolve">
                                      <p:cBhvr>
                                        <p:cTn id="48" dur="500"/>
                                        <p:tgtEl>
                                          <p:spTgt spid="1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dissolve">
                                      <p:cBhvr>
                                        <p:cTn id="51" dur="500"/>
                                        <p:tgtEl>
                                          <p:spTgt spid="1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500"/>
                                        <p:tgtEl>
                                          <p:spTgt spid="18"/>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dissolve">
                                      <p:cBhvr>
                                        <p:cTn id="60" dur="500"/>
                                        <p:tgtEl>
                                          <p:spTgt spid="20"/>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dissolve">
                                      <p:cBhvr>
                                        <p:cTn id="63" dur="500"/>
                                        <p:tgtEl>
                                          <p:spTgt spid="21"/>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dissolve">
                                      <p:cBhvr>
                                        <p:cTn id="66" dur="500"/>
                                        <p:tgtEl>
                                          <p:spTgt spid="22"/>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dissolve">
                                      <p:cBhvr>
                                        <p:cTn id="69" dur="500"/>
                                        <p:tgtEl>
                                          <p:spTgt spid="23"/>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dissolve">
                                      <p:cBhvr>
                                        <p:cTn id="72" dur="500"/>
                                        <p:tgtEl>
                                          <p:spTgt spid="24"/>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dissolve">
                                      <p:cBhvr>
                                        <p:cTn id="75" dur="500"/>
                                        <p:tgtEl>
                                          <p:spTgt spid="25"/>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dissolve">
                                      <p:cBhvr>
                                        <p:cTn id="78" dur="500"/>
                                        <p:tgtEl>
                                          <p:spTgt spid="26"/>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dissolve">
                                      <p:cBhvr>
                                        <p:cTn id="81" dur="500"/>
                                        <p:tgtEl>
                                          <p:spTgt spid="27"/>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dissolve">
                                      <p:cBhvr>
                                        <p:cTn id="84" dur="500"/>
                                        <p:tgtEl>
                                          <p:spTgt spid="28"/>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dissolve">
                                      <p:cBhvr>
                                        <p:cTn id="87" dur="500"/>
                                        <p:tgtEl>
                                          <p:spTgt spid="29"/>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dissolve">
                                      <p:cBhvr>
                                        <p:cTn id="90" dur="500"/>
                                        <p:tgtEl>
                                          <p:spTgt spid="30"/>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dissolve">
                                      <p:cBhvr>
                                        <p:cTn id="93" dur="500"/>
                                        <p:tgtEl>
                                          <p:spTgt spid="31"/>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dissolve">
                                      <p:cBhvr>
                                        <p:cTn id="96" dur="500"/>
                                        <p:tgtEl>
                                          <p:spTgt spid="32"/>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dissolve">
                                      <p:cBhvr>
                                        <p:cTn id="99" dur="500"/>
                                        <p:tgtEl>
                                          <p:spTgt spid="33"/>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dissolve">
                                      <p:cBhvr>
                                        <p:cTn id="102" dur="500"/>
                                        <p:tgtEl>
                                          <p:spTgt spid="34"/>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dissolve">
                                      <p:cBhvr>
                                        <p:cTn id="105" dur="500"/>
                                        <p:tgtEl>
                                          <p:spTgt spid="35"/>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dissolve">
                                      <p:cBhvr>
                                        <p:cTn id="108" dur="500"/>
                                        <p:tgtEl>
                                          <p:spTgt spid="36"/>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dissolve">
                                      <p:cBhvr>
                                        <p:cTn id="111" dur="500"/>
                                        <p:tgtEl>
                                          <p:spTgt spid="37"/>
                                        </p:tgtEl>
                                      </p:cBhvr>
                                    </p:animEffect>
                                  </p:childTnLst>
                                </p:cTn>
                              </p:par>
                              <p:par>
                                <p:cTn id="112" presetID="9" presetClass="entr" presetSubtype="0" fill="hold" grpId="0" nodeType="with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dissolve">
                                      <p:cBhvr>
                                        <p:cTn id="114" dur="500"/>
                                        <p:tgtEl>
                                          <p:spTgt spid="38"/>
                                        </p:tgtEl>
                                      </p:cBhvr>
                                    </p:animEffect>
                                  </p:childTnLst>
                                </p:cTn>
                              </p:par>
                              <p:par>
                                <p:cTn id="115" presetID="9" presetClass="entr" presetSubtype="0" fill="hold" grpId="0"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dissolve">
                                      <p:cBhvr>
                                        <p:cTn id="117" dur="500"/>
                                        <p:tgtEl>
                                          <p:spTgt spid="39"/>
                                        </p:tgtEl>
                                      </p:cBhvr>
                                    </p:animEffect>
                                  </p:childTnLst>
                                </p:cTn>
                              </p:par>
                              <p:par>
                                <p:cTn id="118" presetID="9" presetClass="entr" presetSubtype="0" fill="hold" grpId="0" nodeType="with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dissolve">
                                      <p:cBhvr>
                                        <p:cTn id="120" dur="500"/>
                                        <p:tgtEl>
                                          <p:spTgt spid="40"/>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dissolve">
                                      <p:cBhvr>
                                        <p:cTn id="125" dur="500"/>
                                        <p:tgtEl>
                                          <p:spTgt spid="41"/>
                                        </p:tgtEl>
                                      </p:cBhvr>
                                    </p:animEffect>
                                  </p:childTnLst>
                                </p:cTn>
                              </p:par>
                              <p:par>
                                <p:cTn id="126" presetID="9" presetClass="entr" presetSubtype="0" fill="hold" grpId="0" nodeType="withEffect">
                                  <p:stCondLst>
                                    <p:cond delay="0"/>
                                  </p:stCondLst>
                                  <p:childTnLst>
                                    <p:set>
                                      <p:cBhvr>
                                        <p:cTn id="127" dur="1" fill="hold">
                                          <p:stCondLst>
                                            <p:cond delay="0"/>
                                          </p:stCondLst>
                                        </p:cTn>
                                        <p:tgtEl>
                                          <p:spTgt spid="42"/>
                                        </p:tgtEl>
                                        <p:attrNameLst>
                                          <p:attrName>style.visibility</p:attrName>
                                        </p:attrNameLst>
                                      </p:cBhvr>
                                      <p:to>
                                        <p:strVal val="visible"/>
                                      </p:to>
                                    </p:set>
                                    <p:animEffect transition="in" filter="dissolve">
                                      <p:cBhvr>
                                        <p:cTn id="128" dur="500"/>
                                        <p:tgtEl>
                                          <p:spTgt spid="42"/>
                                        </p:tgtEl>
                                      </p:cBhvr>
                                    </p:animEffect>
                                  </p:childTnLst>
                                </p:cTn>
                              </p:par>
                              <p:par>
                                <p:cTn id="129" presetID="9" presetClass="entr" presetSubtype="0" fill="hold" grpId="0" nodeType="with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dissolve">
                                      <p:cBhvr>
                                        <p:cTn id="131" dur="500"/>
                                        <p:tgtEl>
                                          <p:spTgt spid="43"/>
                                        </p:tgtEl>
                                      </p:cBhvr>
                                    </p:animEffect>
                                  </p:childTnLst>
                                </p:cTn>
                              </p:par>
                              <p:par>
                                <p:cTn id="132" presetID="9" presetClass="entr" presetSubtype="0" fill="hold" grpId="0" nodeType="with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dissolve">
                                      <p:cBhvr>
                                        <p:cTn id="134" dur="500"/>
                                        <p:tgtEl>
                                          <p:spTgt spid="44"/>
                                        </p:tgtEl>
                                      </p:cBhvr>
                                    </p:animEffect>
                                  </p:childTnLst>
                                </p:cTn>
                              </p:par>
                            </p:childTnLst>
                          </p:cTn>
                        </p:par>
                      </p:childTnLst>
                    </p:cTn>
                  </p:par>
                  <p:par>
                    <p:cTn id="135" fill="hold">
                      <p:stCondLst>
                        <p:cond delay="indefinite"/>
                      </p:stCondLst>
                      <p:childTnLst>
                        <p:par>
                          <p:cTn id="136" fill="hold">
                            <p:stCondLst>
                              <p:cond delay="0"/>
                            </p:stCondLst>
                            <p:childTnLst>
                              <p:par>
                                <p:cTn id="137" presetID="9" presetClass="entr" presetSubtype="0" fill="hold" grpId="0" nodeType="clickEffect">
                                  <p:stCondLst>
                                    <p:cond delay="0"/>
                                  </p:stCondLst>
                                  <p:childTnLst>
                                    <p:set>
                                      <p:cBhvr>
                                        <p:cTn id="138" dur="1" fill="hold">
                                          <p:stCondLst>
                                            <p:cond delay="0"/>
                                          </p:stCondLst>
                                        </p:cTn>
                                        <p:tgtEl>
                                          <p:spTgt spid="45"/>
                                        </p:tgtEl>
                                        <p:attrNameLst>
                                          <p:attrName>style.visibility</p:attrName>
                                        </p:attrNameLst>
                                      </p:cBhvr>
                                      <p:to>
                                        <p:strVal val="visible"/>
                                      </p:to>
                                    </p:set>
                                    <p:animEffect transition="in" filter="dissolve">
                                      <p:cBhvr>
                                        <p:cTn id="139" dur="500"/>
                                        <p:tgtEl>
                                          <p:spTgt spid="45"/>
                                        </p:tgtEl>
                                      </p:cBhvr>
                                    </p:animEffect>
                                  </p:childTnLst>
                                </p:cTn>
                              </p:par>
                              <p:par>
                                <p:cTn id="140" presetID="9" presetClass="entr" presetSubtype="0" fill="hold" grpId="0" nodeType="with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dissolve">
                                      <p:cBhvr>
                                        <p:cTn id="142" dur="500"/>
                                        <p:tgtEl>
                                          <p:spTgt spid="46"/>
                                        </p:tgtEl>
                                      </p:cBhvr>
                                    </p:animEffect>
                                  </p:childTnLst>
                                </p:cTn>
                              </p:par>
                              <p:par>
                                <p:cTn id="143" presetID="9" presetClass="entr" presetSubtype="0"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dissolve">
                                      <p:cBhvr>
                                        <p:cTn id="145" dur="500"/>
                                        <p:tgtEl>
                                          <p:spTgt spid="47"/>
                                        </p:tgtEl>
                                      </p:cBhvr>
                                    </p:animEffect>
                                  </p:childTnLst>
                                </p:cTn>
                              </p:par>
                              <p:par>
                                <p:cTn id="146" presetID="9" presetClass="entr" presetSubtype="0" fill="hold" grpId="0" nodeType="withEffect">
                                  <p:stCondLst>
                                    <p:cond delay="0"/>
                                  </p:stCondLst>
                                  <p:childTnLst>
                                    <p:set>
                                      <p:cBhvr>
                                        <p:cTn id="147" dur="1" fill="hold">
                                          <p:stCondLst>
                                            <p:cond delay="0"/>
                                          </p:stCondLst>
                                        </p:cTn>
                                        <p:tgtEl>
                                          <p:spTgt spid="48"/>
                                        </p:tgtEl>
                                        <p:attrNameLst>
                                          <p:attrName>style.visibility</p:attrName>
                                        </p:attrNameLst>
                                      </p:cBhvr>
                                      <p:to>
                                        <p:strVal val="visible"/>
                                      </p:to>
                                    </p:set>
                                    <p:animEffect transition="in" filter="dissolve">
                                      <p:cBhvr>
                                        <p:cTn id="148" dur="500"/>
                                        <p:tgtEl>
                                          <p:spTgt spid="48"/>
                                        </p:tgtEl>
                                      </p:cBhvr>
                                    </p:animEffect>
                                  </p:childTnLst>
                                </p:cTn>
                              </p:par>
                            </p:childTnLst>
                          </p:cTn>
                        </p:par>
                      </p:childTnLst>
                    </p:cTn>
                  </p:par>
                  <p:par>
                    <p:cTn id="149" fill="hold">
                      <p:stCondLst>
                        <p:cond delay="indefinite"/>
                      </p:stCondLst>
                      <p:childTnLst>
                        <p:par>
                          <p:cTn id="150" fill="hold">
                            <p:stCondLst>
                              <p:cond delay="0"/>
                            </p:stCondLst>
                            <p:childTnLst>
                              <p:par>
                                <p:cTn id="151" presetID="9" presetClass="entr" presetSubtype="0" fill="hold" grpId="0" nodeType="clickEffect">
                                  <p:stCondLst>
                                    <p:cond delay="0"/>
                                  </p:stCondLst>
                                  <p:childTnLst>
                                    <p:set>
                                      <p:cBhvr>
                                        <p:cTn id="152" dur="1" fill="hold">
                                          <p:stCondLst>
                                            <p:cond delay="0"/>
                                          </p:stCondLst>
                                        </p:cTn>
                                        <p:tgtEl>
                                          <p:spTgt spid="49"/>
                                        </p:tgtEl>
                                        <p:attrNameLst>
                                          <p:attrName>style.visibility</p:attrName>
                                        </p:attrNameLst>
                                      </p:cBhvr>
                                      <p:to>
                                        <p:strVal val="visible"/>
                                      </p:to>
                                    </p:set>
                                    <p:animEffect transition="in" filter="dissolve">
                                      <p:cBhvr>
                                        <p:cTn id="153" dur="500"/>
                                        <p:tgtEl>
                                          <p:spTgt spid="49"/>
                                        </p:tgtEl>
                                      </p:cBhvr>
                                    </p:animEffect>
                                  </p:childTnLst>
                                </p:cTn>
                              </p:par>
                              <p:par>
                                <p:cTn id="154" presetID="9" presetClass="entr" presetSubtype="0" fill="hold" grpId="0" nodeType="withEffect">
                                  <p:stCondLst>
                                    <p:cond delay="0"/>
                                  </p:stCondLst>
                                  <p:childTnLst>
                                    <p:set>
                                      <p:cBhvr>
                                        <p:cTn id="155" dur="1" fill="hold">
                                          <p:stCondLst>
                                            <p:cond delay="0"/>
                                          </p:stCondLst>
                                        </p:cTn>
                                        <p:tgtEl>
                                          <p:spTgt spid="50"/>
                                        </p:tgtEl>
                                        <p:attrNameLst>
                                          <p:attrName>style.visibility</p:attrName>
                                        </p:attrNameLst>
                                      </p:cBhvr>
                                      <p:to>
                                        <p:strVal val="visible"/>
                                      </p:to>
                                    </p:set>
                                    <p:animEffect transition="in" filter="dissolve">
                                      <p:cBhvr>
                                        <p:cTn id="156" dur="500"/>
                                        <p:tgtEl>
                                          <p:spTgt spid="50"/>
                                        </p:tgtEl>
                                      </p:cBhvr>
                                    </p:animEffect>
                                  </p:childTnLst>
                                </p:cTn>
                              </p:par>
                              <p:par>
                                <p:cTn id="157" presetID="9" presetClass="entr" presetSubtype="0" fill="hold" grpId="0" nodeType="with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dissolve">
                                      <p:cBhvr>
                                        <p:cTn id="159" dur="500"/>
                                        <p:tgtEl>
                                          <p:spTgt spid="51"/>
                                        </p:tgtEl>
                                      </p:cBhvr>
                                    </p:animEffect>
                                  </p:childTnLst>
                                </p:cTn>
                              </p:par>
                              <p:par>
                                <p:cTn id="160" presetID="9" presetClass="entr" presetSubtype="0" fill="hold" grpId="0" nodeType="withEffect">
                                  <p:stCondLst>
                                    <p:cond delay="0"/>
                                  </p:stCondLst>
                                  <p:childTnLst>
                                    <p:set>
                                      <p:cBhvr>
                                        <p:cTn id="161" dur="1" fill="hold">
                                          <p:stCondLst>
                                            <p:cond delay="0"/>
                                          </p:stCondLst>
                                        </p:cTn>
                                        <p:tgtEl>
                                          <p:spTgt spid="52"/>
                                        </p:tgtEl>
                                        <p:attrNameLst>
                                          <p:attrName>style.visibility</p:attrName>
                                        </p:attrNameLst>
                                      </p:cBhvr>
                                      <p:to>
                                        <p:strVal val="visible"/>
                                      </p:to>
                                    </p:set>
                                    <p:animEffect transition="in" filter="dissolve">
                                      <p:cBhvr>
                                        <p:cTn id="162" dur="500"/>
                                        <p:tgtEl>
                                          <p:spTgt spid="52"/>
                                        </p:tgtEl>
                                      </p:cBhvr>
                                    </p:animEffect>
                                  </p:childTnLst>
                                </p:cTn>
                              </p:par>
                            </p:childTnLst>
                          </p:cTn>
                        </p:par>
                      </p:childTnLst>
                    </p:cTn>
                  </p:par>
                  <p:par>
                    <p:cTn id="163" fill="hold">
                      <p:stCondLst>
                        <p:cond delay="indefinite"/>
                      </p:stCondLst>
                      <p:childTnLst>
                        <p:par>
                          <p:cTn id="164" fill="hold">
                            <p:stCondLst>
                              <p:cond delay="0"/>
                            </p:stCondLst>
                            <p:childTnLst>
                              <p:par>
                                <p:cTn id="165" presetID="9" presetClass="entr" presetSubtype="0" fill="hold" grpId="0" nodeType="clickEffect">
                                  <p:stCondLst>
                                    <p:cond delay="0"/>
                                  </p:stCondLst>
                                  <p:childTnLst>
                                    <p:set>
                                      <p:cBhvr>
                                        <p:cTn id="166" dur="1" fill="hold">
                                          <p:stCondLst>
                                            <p:cond delay="0"/>
                                          </p:stCondLst>
                                        </p:cTn>
                                        <p:tgtEl>
                                          <p:spTgt spid="53"/>
                                        </p:tgtEl>
                                        <p:attrNameLst>
                                          <p:attrName>style.visibility</p:attrName>
                                        </p:attrNameLst>
                                      </p:cBhvr>
                                      <p:to>
                                        <p:strVal val="visible"/>
                                      </p:to>
                                    </p:set>
                                    <p:animEffect transition="in" filter="dissolve">
                                      <p:cBhvr>
                                        <p:cTn id="16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RQ2: Vulnerable Offsets Move With the Input</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Anomaly rate at each MLP timing we tried, for the prompts “an” and “be” (10 tries per timing).</a:t>
            </a:r>
            <a:endParaRPr lang="en-US" sz="1400" dirty="0"/>
          </a:p>
        </p:txBody>
      </p:sp>
      <p:pic>
        <p:nvPicPr>
          <p:cNvPr id="4" name="Image 0" descr="Anomaly rate across MLP offsets for two prompts: under an the highest sampled peak is at 531,080; under be it is at 387,189, and the peaks fall at different offsets"/>
          <p:cNvPicPr>
            <a:picLocks noChangeAspect="1"/>
          </p:cNvPicPr>
          <p:nvPr/>
        </p:nvPicPr>
        <p:blipFill>
          <a:blip r:embed="rId3"/>
          <a:srcRect l="-12" r="-12"/>
          <a:stretch/>
        </p:blipFill>
        <p:spPr>
          <a:xfrm>
            <a:off x="457200" y="1524000"/>
            <a:ext cx="7302500" cy="2844800"/>
          </a:xfrm>
          <a:prstGeom prst="rect">
            <a:avLst/>
          </a:prstGeom>
        </p:spPr>
      </p:pic>
      <p:sp>
        <p:nvSpPr>
          <p:cNvPr id="5" name="Text 2"/>
          <p:cNvSpPr/>
          <p:nvPr/>
        </p:nvSpPr>
        <p:spPr>
          <a:xfrm>
            <a:off x="457200" y="4546600"/>
            <a:ext cx="7521575"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On “be”, the tuned spike is gone, but </a:t>
            </a:r>
            <a:r>
              <a:rPr lang="en-US" sz="1300" b="1" dirty="0">
                <a:solidFill>
                  <a:srgbClr val="000000"/>
                </a:solidFill>
                <a:latin typeface="Roboto" pitchFamily="34" charset="0"/>
                <a:ea typeface="Roboto" pitchFamily="34" charset="-122"/>
                <a:cs typeface="Roboto" pitchFamily="34" charset="-120"/>
              </a:rPr>
              <a:t>new spikes appear elsewhere in the MLP</a:t>
            </a:r>
            <a:r>
              <a:rPr lang="en-US" sz="1300" dirty="0">
                <a:solidFill>
                  <a:srgbClr val="000000"/>
                </a:solidFill>
                <a:latin typeface="Roboto" pitchFamily="34" charset="0"/>
                <a:ea typeface="Roboto" pitchFamily="34" charset="-122"/>
                <a:cs typeface="Roboto" pitchFamily="34" charset="-120"/>
              </a:rPr>
              <a:t>.</a:t>
            </a:r>
            <a:endParaRPr lang="en-US" sz="1300" dirty="0"/>
          </a:p>
        </p:txBody>
      </p:sp>
      <p:sp>
        <p:nvSpPr>
          <p:cNvPr id="6" name="Shape 3"/>
          <p:cNvSpPr/>
          <p:nvPr/>
        </p:nvSpPr>
        <p:spPr>
          <a:xfrm>
            <a:off x="8007350" y="2146300"/>
            <a:ext cx="3721100" cy="1130300"/>
          </a:xfrm>
          <a:prstGeom prst="rect">
            <a:avLst/>
          </a:prstGeom>
          <a:solidFill>
            <a:srgbClr val="F2F2F2"/>
          </a:solidFill>
          <a:ln w="12700">
            <a:solidFill>
              <a:srgbClr val="BFBFBF"/>
            </a:solidFill>
            <a:prstDash val="solid"/>
          </a:ln>
        </p:spPr>
        <p:txBody>
          <a:bodyPr/>
          <a:lstStyle/>
          <a:p>
            <a:endParaRPr lang="en-US"/>
          </a:p>
        </p:txBody>
      </p:sp>
      <p:sp>
        <p:nvSpPr>
          <p:cNvPr id="7" name="Shape 4"/>
          <p:cNvSpPr/>
          <p:nvPr/>
        </p:nvSpPr>
        <p:spPr>
          <a:xfrm>
            <a:off x="8001000" y="2139950"/>
            <a:ext cx="127000" cy="1143000"/>
          </a:xfrm>
          <a:prstGeom prst="rect">
            <a:avLst/>
          </a:prstGeom>
          <a:solidFill>
            <a:srgbClr val="154F90"/>
          </a:solidFill>
          <a:ln/>
        </p:spPr>
        <p:txBody>
          <a:bodyPr/>
          <a:lstStyle/>
          <a:p>
            <a:endParaRPr lang="en-US"/>
          </a:p>
        </p:txBody>
      </p:sp>
      <p:sp>
        <p:nvSpPr>
          <p:cNvPr id="8" name="Text 5"/>
          <p:cNvSpPr/>
          <p:nvPr/>
        </p:nvSpPr>
        <p:spPr>
          <a:xfrm>
            <a:off x="8280400" y="2216150"/>
            <a:ext cx="3401060" cy="35560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0 / 100</a:t>
            </a:r>
            <a:endParaRPr lang="en-US" sz="2400" dirty="0"/>
          </a:p>
        </p:txBody>
      </p:sp>
      <p:sp>
        <p:nvSpPr>
          <p:cNvPr id="9" name="Text 6"/>
          <p:cNvSpPr/>
          <p:nvPr/>
        </p:nvSpPr>
        <p:spPr>
          <a:xfrm>
            <a:off x="8280400" y="2597150"/>
            <a:ext cx="3401060" cy="6350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anomalies on “be” at mlp@531,080 (299 / 300 on “an”)</a:t>
            </a:r>
            <a:endParaRPr lang="en-US" sz="1200" dirty="0"/>
          </a:p>
        </p:txBody>
      </p:sp>
      <p:sp>
        <p:nvSpPr>
          <p:cNvPr id="14" name="Shape 11"/>
          <p:cNvSpPr/>
          <p:nvPr/>
        </p:nvSpPr>
        <p:spPr>
          <a:xfrm>
            <a:off x="8007350" y="3390900"/>
            <a:ext cx="3721100" cy="1130300"/>
          </a:xfrm>
          <a:prstGeom prst="rect">
            <a:avLst/>
          </a:prstGeom>
          <a:solidFill>
            <a:srgbClr val="F2F2F2"/>
          </a:solidFill>
          <a:ln w="12700">
            <a:solidFill>
              <a:srgbClr val="BFBFBF"/>
            </a:solidFill>
            <a:prstDash val="solid"/>
          </a:ln>
        </p:spPr>
        <p:txBody>
          <a:bodyPr/>
          <a:lstStyle/>
          <a:p>
            <a:endParaRPr lang="en-US"/>
          </a:p>
        </p:txBody>
      </p:sp>
      <p:sp>
        <p:nvSpPr>
          <p:cNvPr id="15" name="Shape 12"/>
          <p:cNvSpPr/>
          <p:nvPr/>
        </p:nvSpPr>
        <p:spPr>
          <a:xfrm>
            <a:off x="8001000" y="3384550"/>
            <a:ext cx="127000" cy="1143000"/>
          </a:xfrm>
          <a:prstGeom prst="rect">
            <a:avLst/>
          </a:prstGeom>
          <a:solidFill>
            <a:srgbClr val="548235"/>
          </a:solidFill>
          <a:ln/>
        </p:spPr>
        <p:txBody>
          <a:bodyPr/>
          <a:lstStyle/>
          <a:p>
            <a:endParaRPr lang="en-US"/>
          </a:p>
        </p:txBody>
      </p:sp>
      <p:sp>
        <p:nvSpPr>
          <p:cNvPr id="16" name="Text 13"/>
          <p:cNvSpPr/>
          <p:nvPr/>
        </p:nvSpPr>
        <p:spPr>
          <a:xfrm>
            <a:off x="8280400" y="3460750"/>
            <a:ext cx="3401060" cy="35560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73–79%</a:t>
            </a:r>
            <a:endParaRPr lang="en-US" sz="2400" dirty="0"/>
          </a:p>
        </p:txBody>
      </p:sp>
      <p:sp>
        <p:nvSpPr>
          <p:cNvPr id="17" name="Text 14"/>
          <p:cNvSpPr/>
          <p:nvPr/>
        </p:nvSpPr>
        <p:spPr>
          <a:xfrm>
            <a:off x="8280400" y="3841750"/>
            <a:ext cx="3401060" cy="6350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anomaly rate at embed@8,549 on all four prompts (the only tested timing that transferred)</a:t>
            </a:r>
            <a:endParaRPr lang="en-US" sz="1200" dirty="0"/>
          </a:p>
        </p:txBody>
      </p:sp>
      <p:sp>
        <p:nvSpPr>
          <p:cNvPr id="18" name="Text 15"/>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Protecting only the cycles found on one prompt </a:t>
            </a:r>
            <a:r>
              <a:rPr lang="en-US" sz="1400" b="1" i="1" dirty="0">
                <a:solidFill>
                  <a:srgbClr val="C00000"/>
                </a:solidFill>
                <a:latin typeface="Roboto" pitchFamily="34" charset="0"/>
                <a:ea typeface="Roboto" pitchFamily="34" charset="-122"/>
                <a:cs typeface="Roboto" pitchFamily="34" charset="-120"/>
              </a:rPr>
              <a:t>is not enough</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19" name="Image 1"/>
          <p:cNvPicPr>
            <a:picLocks noChangeAspect="1"/>
          </p:cNvPicPr>
          <p:nvPr/>
        </p:nvPicPr>
        <p:blipFill>
          <a:blip r:embed="rId4"/>
          <a:srcRect l="-391" r="-391"/>
          <a:stretch/>
        </p:blipFill>
        <p:spPr>
          <a:xfrm>
            <a:off x="76200" y="6394450"/>
            <a:ext cx="349250" cy="336550"/>
          </a:xfrm>
          <a:prstGeom prst="rect">
            <a:avLst/>
          </a:prstGeom>
        </p:spPr>
      </p:pic>
      <p:sp>
        <p:nvSpPr>
          <p:cNvPr id="20" name="Text 1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10</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dissolve">
                                      <p:cBhvr>
                                        <p:cTn id="36" dur="500"/>
                                        <p:tgtEl>
                                          <p:spTgt spid="1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dissolve">
                                      <p:cBhvr>
                                        <p:cTn id="39" dur="500"/>
                                        <p:tgtEl>
                                          <p:spTgt spid="15"/>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dissolve">
                                      <p:cBhvr>
                                        <p:cTn id="42" dur="500"/>
                                        <p:tgtEl>
                                          <p:spTgt spid="16"/>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dissolv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dissolv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RQ3: Do the Alarms Match Real Token Changes?</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What happened at 11 glitch timings, with 300 attempts each.</a:t>
            </a:r>
            <a:endParaRPr lang="en-US" sz="1400" dirty="0"/>
          </a:p>
        </p:txBody>
      </p:sp>
      <p:pic>
        <p:nvPicPr>
          <p:cNvPr id="4" name="Image 0" descr="Stacked bars of outcomes at eleven offsets. Alarms dominate at the six stage offsets; the lm_head candidates and whole@379,324 show read-back mismatches and many crashes; no attempt is a silent token change."/>
          <p:cNvPicPr>
            <a:picLocks noChangeAspect="1"/>
          </p:cNvPicPr>
          <p:nvPr/>
        </p:nvPicPr>
        <p:blipFill>
          <a:blip r:embed="rId3"/>
          <a:srcRect l="-11" r="-11"/>
          <a:stretch/>
        </p:blipFill>
        <p:spPr>
          <a:xfrm>
            <a:off x="457200" y="1498600"/>
            <a:ext cx="7302500" cy="4064000"/>
          </a:xfrm>
          <a:prstGeom prst="rect">
            <a:avLst/>
          </a:prstGeom>
        </p:spPr>
      </p:pic>
      <p:sp>
        <p:nvSpPr>
          <p:cNvPr id="5" name="Text 2"/>
          <p:cNvSpPr/>
          <p:nvPr/>
        </p:nvSpPr>
        <p:spPr>
          <a:xfrm>
            <a:off x="1244600" y="1517650"/>
            <a:ext cx="7493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alarm</a:t>
            </a:r>
            <a:endParaRPr lang="en-US" sz="1200" dirty="0"/>
          </a:p>
        </p:txBody>
      </p:sp>
      <p:sp>
        <p:nvSpPr>
          <p:cNvPr id="6" name="Text 3"/>
          <p:cNvSpPr/>
          <p:nvPr/>
        </p:nvSpPr>
        <p:spPr>
          <a:xfrm>
            <a:off x="2133600" y="1517650"/>
            <a:ext cx="1701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wrong logits at host</a:t>
            </a:r>
            <a:endParaRPr lang="en-US" sz="1200" dirty="0"/>
          </a:p>
        </p:txBody>
      </p:sp>
      <p:sp>
        <p:nvSpPr>
          <p:cNvPr id="7" name="Text 4"/>
          <p:cNvSpPr/>
          <p:nvPr/>
        </p:nvSpPr>
        <p:spPr>
          <a:xfrm>
            <a:off x="4102100" y="1517650"/>
            <a:ext cx="685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crash</a:t>
            </a:r>
            <a:endParaRPr lang="en-US" sz="1200" dirty="0"/>
          </a:p>
        </p:txBody>
      </p:sp>
      <p:sp>
        <p:nvSpPr>
          <p:cNvPr id="8" name="Text 5"/>
          <p:cNvSpPr/>
          <p:nvPr/>
        </p:nvSpPr>
        <p:spPr>
          <a:xfrm>
            <a:off x="4991100" y="1517650"/>
            <a:ext cx="10033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no effect</a:t>
            </a:r>
            <a:endParaRPr lang="en-US" sz="1200" dirty="0"/>
          </a:p>
        </p:txBody>
      </p:sp>
      <p:sp>
        <p:nvSpPr>
          <p:cNvPr id="9" name="Text 6"/>
          <p:cNvSpPr/>
          <p:nvPr/>
        </p:nvSpPr>
        <p:spPr>
          <a:xfrm>
            <a:off x="6134100" y="1517650"/>
            <a:ext cx="170180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silent token: none</a:t>
            </a:r>
            <a:endParaRPr lang="en-US" sz="1200" dirty="0"/>
          </a:p>
        </p:txBody>
      </p:sp>
      <p:sp>
        <p:nvSpPr>
          <p:cNvPr id="10" name="Text 7"/>
          <p:cNvSpPr/>
          <p:nvPr/>
        </p:nvSpPr>
        <p:spPr>
          <a:xfrm>
            <a:off x="406400" y="4705350"/>
            <a:ext cx="5588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0%</a:t>
            </a:r>
            <a:endParaRPr lang="en-US" sz="1200" dirty="0"/>
          </a:p>
        </p:txBody>
      </p:sp>
      <p:sp>
        <p:nvSpPr>
          <p:cNvPr id="11" name="Text 8"/>
          <p:cNvSpPr/>
          <p:nvPr/>
        </p:nvSpPr>
        <p:spPr>
          <a:xfrm>
            <a:off x="406400" y="3994150"/>
            <a:ext cx="5588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25%</a:t>
            </a:r>
            <a:endParaRPr lang="en-US" sz="1200" dirty="0"/>
          </a:p>
        </p:txBody>
      </p:sp>
      <p:sp>
        <p:nvSpPr>
          <p:cNvPr id="12" name="Text 9"/>
          <p:cNvSpPr/>
          <p:nvPr/>
        </p:nvSpPr>
        <p:spPr>
          <a:xfrm>
            <a:off x="406400" y="3276600"/>
            <a:ext cx="5588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50%</a:t>
            </a:r>
            <a:endParaRPr lang="en-US" sz="1200" dirty="0"/>
          </a:p>
        </p:txBody>
      </p:sp>
      <p:sp>
        <p:nvSpPr>
          <p:cNvPr id="13" name="Text 10"/>
          <p:cNvSpPr/>
          <p:nvPr/>
        </p:nvSpPr>
        <p:spPr>
          <a:xfrm>
            <a:off x="406400" y="2565400"/>
            <a:ext cx="5588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75%</a:t>
            </a:r>
            <a:endParaRPr lang="en-US" sz="1200" dirty="0"/>
          </a:p>
        </p:txBody>
      </p:sp>
      <p:sp>
        <p:nvSpPr>
          <p:cNvPr id="14" name="Text 11"/>
          <p:cNvSpPr/>
          <p:nvPr/>
        </p:nvSpPr>
        <p:spPr>
          <a:xfrm>
            <a:off x="406400" y="1847850"/>
            <a:ext cx="558800" cy="208280"/>
          </a:xfrm>
          <a:prstGeom prst="rect">
            <a:avLst/>
          </a:prstGeom>
          <a:noFill/>
          <a:ln/>
        </p:spPr>
        <p:txBody>
          <a:bodyPr wrap="square" lIns="0" tIns="0" rIns="0" bIns="0" rtlCol="0" anchor="t">
            <a:normAutofit/>
          </a:bodyPr>
          <a:lstStyle/>
          <a:p>
            <a:pPr marL="0" indent="0" algn="r">
              <a:lnSpc>
                <a:spcPts val="1440"/>
              </a:lnSpc>
              <a:buNone/>
            </a:pPr>
            <a:r>
              <a:rPr lang="en-US" sz="1200" dirty="0">
                <a:solidFill>
                  <a:srgbClr val="595959"/>
                </a:solidFill>
                <a:latin typeface="Roboto" pitchFamily="34" charset="0"/>
                <a:ea typeface="Roboto" pitchFamily="34" charset="-122"/>
                <a:cs typeface="Roboto" pitchFamily="34" charset="-120"/>
              </a:rPr>
              <a:t>100%</a:t>
            </a:r>
            <a:endParaRPr lang="en-US" sz="1200" dirty="0"/>
          </a:p>
        </p:txBody>
      </p:sp>
      <p:sp>
        <p:nvSpPr>
          <p:cNvPr id="15" name="Text 12"/>
          <p:cNvSpPr/>
          <p:nvPr/>
        </p:nvSpPr>
        <p:spPr>
          <a:xfrm>
            <a:off x="100330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mlp</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531k</a:t>
            </a:r>
            <a:endParaRPr lang="en-US" sz="1000" dirty="0"/>
          </a:p>
        </p:txBody>
      </p:sp>
      <p:sp>
        <p:nvSpPr>
          <p:cNvPr id="16" name="Text 13"/>
          <p:cNvSpPr/>
          <p:nvPr/>
        </p:nvSpPr>
        <p:spPr>
          <a:xfrm>
            <a:off x="161290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qkv</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76k</a:t>
            </a:r>
            <a:endParaRPr lang="en-US" sz="1000" dirty="0"/>
          </a:p>
        </p:txBody>
      </p:sp>
      <p:sp>
        <p:nvSpPr>
          <p:cNvPr id="17" name="Text 14"/>
          <p:cNvSpPr/>
          <p:nvPr/>
        </p:nvSpPr>
        <p:spPr>
          <a:xfrm>
            <a:off x="221615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lm_head</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134k</a:t>
            </a:r>
            <a:endParaRPr lang="en-US" sz="1000" dirty="0"/>
          </a:p>
        </p:txBody>
      </p:sp>
      <p:sp>
        <p:nvSpPr>
          <p:cNvPr id="18" name="Text 15"/>
          <p:cNvSpPr/>
          <p:nvPr/>
        </p:nvSpPr>
        <p:spPr>
          <a:xfrm>
            <a:off x="282575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embed</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8.5k</a:t>
            </a:r>
            <a:endParaRPr lang="en-US" sz="1000" dirty="0"/>
          </a:p>
        </p:txBody>
      </p:sp>
      <p:sp>
        <p:nvSpPr>
          <p:cNvPr id="19" name="Text 16"/>
          <p:cNvSpPr/>
          <p:nvPr/>
        </p:nvSpPr>
        <p:spPr>
          <a:xfrm>
            <a:off x="342900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softmax</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33k</a:t>
            </a:r>
            <a:endParaRPr lang="en-US" sz="1000" dirty="0"/>
          </a:p>
        </p:txBody>
      </p:sp>
      <p:sp>
        <p:nvSpPr>
          <p:cNvPr id="20" name="Text 17"/>
          <p:cNvSpPr/>
          <p:nvPr/>
        </p:nvSpPr>
        <p:spPr>
          <a:xfrm>
            <a:off x="403860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whole</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700k</a:t>
            </a:r>
            <a:endParaRPr lang="en-US" sz="1000" dirty="0"/>
          </a:p>
        </p:txBody>
      </p:sp>
      <p:sp>
        <p:nvSpPr>
          <p:cNvPr id="21" name="Text 18"/>
          <p:cNvSpPr/>
          <p:nvPr/>
        </p:nvSpPr>
        <p:spPr>
          <a:xfrm>
            <a:off x="464185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lm_head</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22.6k</a:t>
            </a:r>
            <a:endParaRPr lang="en-US" sz="1000" dirty="0"/>
          </a:p>
        </p:txBody>
      </p:sp>
      <p:sp>
        <p:nvSpPr>
          <p:cNvPr id="22" name="Text 19"/>
          <p:cNvSpPr/>
          <p:nvPr/>
        </p:nvSpPr>
        <p:spPr>
          <a:xfrm>
            <a:off x="524510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kv_write</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724</a:t>
            </a:r>
            <a:endParaRPr lang="en-US" sz="1000" dirty="0"/>
          </a:p>
        </p:txBody>
      </p:sp>
      <p:sp>
        <p:nvSpPr>
          <p:cNvPr id="23" name="Text 20"/>
          <p:cNvSpPr/>
          <p:nvPr/>
        </p:nvSpPr>
        <p:spPr>
          <a:xfrm>
            <a:off x="585470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whole</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379k</a:t>
            </a:r>
            <a:endParaRPr lang="en-US" sz="1000" dirty="0"/>
          </a:p>
        </p:txBody>
      </p:sp>
      <p:sp>
        <p:nvSpPr>
          <p:cNvPr id="24" name="Text 21"/>
          <p:cNvSpPr/>
          <p:nvPr/>
        </p:nvSpPr>
        <p:spPr>
          <a:xfrm>
            <a:off x="645795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lm_head</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13.7k</a:t>
            </a:r>
            <a:endParaRPr lang="en-US" sz="1000" dirty="0"/>
          </a:p>
        </p:txBody>
      </p:sp>
      <p:sp>
        <p:nvSpPr>
          <p:cNvPr id="25" name="Text 22"/>
          <p:cNvSpPr/>
          <p:nvPr/>
        </p:nvSpPr>
        <p:spPr>
          <a:xfrm>
            <a:off x="7067550" y="4864100"/>
            <a:ext cx="654050" cy="391160"/>
          </a:xfrm>
          <a:prstGeom prst="rect">
            <a:avLst/>
          </a:prstGeom>
          <a:noFill/>
          <a:ln/>
        </p:spPr>
        <p:txBody>
          <a:bodyPr wrap="square" lIns="0" tIns="0" rIns="0" bIns="0" rtlCol="0" anchor="t">
            <a:normAutofit/>
          </a:bodyPr>
          <a:lstStyle/>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lm_head</a:t>
            </a:r>
            <a:endParaRPr lang="en-US" sz="1000" dirty="0"/>
          </a:p>
          <a:p>
            <a:pPr marL="0" indent="0" algn="ctr">
              <a:lnSpc>
                <a:spcPts val="1200"/>
              </a:lnSpc>
              <a:buNone/>
            </a:pPr>
            <a:r>
              <a:rPr lang="en-US" sz="1000" dirty="0">
                <a:solidFill>
                  <a:srgbClr val="000000"/>
                </a:solidFill>
                <a:latin typeface="Roboto" pitchFamily="34" charset="0"/>
                <a:ea typeface="Roboto" pitchFamily="34" charset="-122"/>
                <a:cs typeface="Roboto" pitchFamily="34" charset="-120"/>
              </a:rPr>
              <a:t>4.9k</a:t>
            </a:r>
            <a:endParaRPr lang="en-US" sz="1000" dirty="0"/>
          </a:p>
        </p:txBody>
      </p:sp>
      <p:sp>
        <p:nvSpPr>
          <p:cNvPr id="26" name="Shape 23"/>
          <p:cNvSpPr/>
          <p:nvPr/>
        </p:nvSpPr>
        <p:spPr>
          <a:xfrm>
            <a:off x="8007350" y="2146300"/>
            <a:ext cx="3721100" cy="1130300"/>
          </a:xfrm>
          <a:prstGeom prst="rect">
            <a:avLst/>
          </a:prstGeom>
          <a:solidFill>
            <a:srgbClr val="F2F2F2"/>
          </a:solidFill>
          <a:ln w="12700">
            <a:solidFill>
              <a:srgbClr val="BFBFBF"/>
            </a:solidFill>
            <a:prstDash val="solid"/>
          </a:ln>
        </p:spPr>
        <p:txBody>
          <a:bodyPr/>
          <a:lstStyle/>
          <a:p>
            <a:endParaRPr lang="en-US"/>
          </a:p>
        </p:txBody>
      </p:sp>
      <p:sp>
        <p:nvSpPr>
          <p:cNvPr id="27" name="Shape 24"/>
          <p:cNvSpPr/>
          <p:nvPr/>
        </p:nvSpPr>
        <p:spPr>
          <a:xfrm>
            <a:off x="8001000" y="2139950"/>
            <a:ext cx="127000" cy="1143000"/>
          </a:xfrm>
          <a:prstGeom prst="rect">
            <a:avLst/>
          </a:prstGeom>
          <a:solidFill>
            <a:srgbClr val="C00000"/>
          </a:solidFill>
          <a:ln/>
        </p:spPr>
        <p:txBody>
          <a:bodyPr/>
          <a:lstStyle/>
          <a:p>
            <a:endParaRPr lang="en-US"/>
          </a:p>
        </p:txBody>
      </p:sp>
      <p:sp>
        <p:nvSpPr>
          <p:cNvPr id="28" name="Text 25"/>
          <p:cNvSpPr/>
          <p:nvPr/>
        </p:nvSpPr>
        <p:spPr>
          <a:xfrm>
            <a:off x="8280400" y="2216150"/>
            <a:ext cx="3401060" cy="36068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0 / 6,100</a:t>
            </a:r>
            <a:endParaRPr lang="en-US" sz="2400" dirty="0"/>
          </a:p>
        </p:txBody>
      </p:sp>
      <p:sp>
        <p:nvSpPr>
          <p:cNvPr id="29" name="Text 26"/>
          <p:cNvSpPr/>
          <p:nvPr/>
        </p:nvSpPr>
        <p:spPr>
          <a:xfrm>
            <a:off x="8280400" y="2597150"/>
            <a:ext cx="3401060" cy="6350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wrong tokens without an alarm (at most 0.049% per attempt, 95% confidence)</a:t>
            </a:r>
            <a:endParaRPr lang="en-US" sz="1200" dirty="0"/>
          </a:p>
        </p:txBody>
      </p:sp>
      <p:sp>
        <p:nvSpPr>
          <p:cNvPr id="30" name="Shape 27"/>
          <p:cNvSpPr/>
          <p:nvPr/>
        </p:nvSpPr>
        <p:spPr>
          <a:xfrm>
            <a:off x="8007350" y="3390900"/>
            <a:ext cx="3721100" cy="1130300"/>
          </a:xfrm>
          <a:prstGeom prst="rect">
            <a:avLst/>
          </a:prstGeom>
          <a:solidFill>
            <a:srgbClr val="F2F2F2"/>
          </a:solidFill>
          <a:ln w="12700">
            <a:solidFill>
              <a:srgbClr val="BFBFBF"/>
            </a:solidFill>
            <a:prstDash val="solid"/>
          </a:ln>
        </p:spPr>
        <p:txBody>
          <a:bodyPr/>
          <a:lstStyle/>
          <a:p>
            <a:endParaRPr lang="en-US"/>
          </a:p>
        </p:txBody>
      </p:sp>
      <p:sp>
        <p:nvSpPr>
          <p:cNvPr id="31" name="Shape 28"/>
          <p:cNvSpPr/>
          <p:nvPr/>
        </p:nvSpPr>
        <p:spPr>
          <a:xfrm>
            <a:off x="8001000" y="3384550"/>
            <a:ext cx="127000" cy="1143000"/>
          </a:xfrm>
          <a:prstGeom prst="rect">
            <a:avLst/>
          </a:prstGeom>
          <a:solidFill>
            <a:srgbClr val="154F90"/>
          </a:solidFill>
          <a:ln/>
        </p:spPr>
        <p:txBody>
          <a:bodyPr/>
          <a:lstStyle/>
          <a:p>
            <a:endParaRPr lang="en-US"/>
          </a:p>
        </p:txBody>
      </p:sp>
      <p:sp>
        <p:nvSpPr>
          <p:cNvPr id="32" name="Text 29"/>
          <p:cNvSpPr/>
          <p:nvPr/>
        </p:nvSpPr>
        <p:spPr>
          <a:xfrm>
            <a:off x="8280400" y="3460750"/>
            <a:ext cx="3401060" cy="36068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299 / 300</a:t>
            </a:r>
            <a:endParaRPr lang="en-US" sz="2400" dirty="0"/>
          </a:p>
        </p:txBody>
      </p:sp>
      <p:sp>
        <p:nvSpPr>
          <p:cNvPr id="33" name="Text 30"/>
          <p:cNvSpPr/>
          <p:nvPr/>
        </p:nvSpPr>
        <p:spPr>
          <a:xfrm>
            <a:off x="8280400" y="3841750"/>
            <a:ext cx="3401060" cy="6350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alarms at mlp@531,080, with the correct token every time</a:t>
            </a:r>
            <a:endParaRPr lang="en-US" sz="1200" dirty="0"/>
          </a:p>
        </p:txBody>
      </p:sp>
      <p:sp>
        <p:nvSpPr>
          <p:cNvPr id="38" name="Text 35"/>
          <p:cNvSpPr/>
          <p:nvPr/>
        </p:nvSpPr>
        <p:spPr>
          <a:xfrm>
            <a:off x="508000" y="5721350"/>
            <a:ext cx="111442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Stopping the device on every alarm would turn these glitches into </a:t>
            </a:r>
            <a:r>
              <a:rPr lang="en-US" sz="1400" b="1" i="1" dirty="0">
                <a:solidFill>
                  <a:srgbClr val="C00000"/>
                </a:solidFill>
                <a:latin typeface="Roboto" pitchFamily="34" charset="0"/>
                <a:ea typeface="Roboto" pitchFamily="34" charset="-122"/>
                <a:cs typeface="Roboto" pitchFamily="34" charset="-120"/>
              </a:rPr>
              <a:t>denial of service</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39" name="Image 1"/>
          <p:cNvPicPr>
            <a:picLocks noChangeAspect="1"/>
          </p:cNvPicPr>
          <p:nvPr/>
        </p:nvPicPr>
        <p:blipFill>
          <a:blip r:embed="rId4"/>
          <a:srcRect l="-391" r="-391"/>
          <a:stretch/>
        </p:blipFill>
        <p:spPr>
          <a:xfrm>
            <a:off x="76200" y="6394450"/>
            <a:ext cx="349250" cy="336550"/>
          </a:xfrm>
          <a:prstGeom prst="rect">
            <a:avLst/>
          </a:prstGeom>
        </p:spPr>
      </p:pic>
      <p:sp>
        <p:nvSpPr>
          <p:cNvPr id="40" name="Text 3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1" name="Text 3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11</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dissolve">
                                      <p:cBhvr>
                                        <p:cTn id="39" dur="500"/>
                                        <p:tgtEl>
                                          <p:spTgt spid="13"/>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ssolve">
                                      <p:cBhvr>
                                        <p:cTn id="45" dur="500"/>
                                        <p:tgtEl>
                                          <p:spTgt spid="1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dissolve">
                                      <p:cBhvr>
                                        <p:cTn id="48" dur="500"/>
                                        <p:tgtEl>
                                          <p:spTgt spid="1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dissolve">
                                      <p:cBhvr>
                                        <p:cTn id="51" dur="500"/>
                                        <p:tgtEl>
                                          <p:spTgt spid="1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500"/>
                                        <p:tgtEl>
                                          <p:spTgt spid="18"/>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dissolve">
                                      <p:cBhvr>
                                        <p:cTn id="60" dur="500"/>
                                        <p:tgtEl>
                                          <p:spTgt spid="20"/>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dissolve">
                                      <p:cBhvr>
                                        <p:cTn id="63" dur="500"/>
                                        <p:tgtEl>
                                          <p:spTgt spid="21"/>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dissolve">
                                      <p:cBhvr>
                                        <p:cTn id="66" dur="500"/>
                                        <p:tgtEl>
                                          <p:spTgt spid="22"/>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dissolve">
                                      <p:cBhvr>
                                        <p:cTn id="69" dur="500"/>
                                        <p:tgtEl>
                                          <p:spTgt spid="23"/>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dissolve">
                                      <p:cBhvr>
                                        <p:cTn id="72" dur="500"/>
                                        <p:tgtEl>
                                          <p:spTgt spid="24"/>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dissolve">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dissolve">
                                      <p:cBhvr>
                                        <p:cTn id="80" dur="500"/>
                                        <p:tgtEl>
                                          <p:spTgt spid="26"/>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dissolve">
                                      <p:cBhvr>
                                        <p:cTn id="83" dur="500"/>
                                        <p:tgtEl>
                                          <p:spTgt spid="27"/>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dissolve">
                                      <p:cBhvr>
                                        <p:cTn id="86" dur="500"/>
                                        <p:tgtEl>
                                          <p:spTgt spid="28"/>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dissolve">
                                      <p:cBhvr>
                                        <p:cTn id="89" dur="500"/>
                                        <p:tgtEl>
                                          <p:spTgt spid="29"/>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dissolve">
                                      <p:cBhvr>
                                        <p:cTn id="94" dur="500"/>
                                        <p:tgtEl>
                                          <p:spTgt spid="30"/>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dissolve">
                                      <p:cBhvr>
                                        <p:cTn id="97" dur="500"/>
                                        <p:tgtEl>
                                          <p:spTgt spid="31"/>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dissolve">
                                      <p:cBhvr>
                                        <p:cTn id="100" dur="500"/>
                                        <p:tgtEl>
                                          <p:spTgt spid="32"/>
                                        </p:tgtEl>
                                      </p:cBhvr>
                                    </p:animEffect>
                                  </p:childTnLst>
                                </p:cTn>
                              </p:par>
                              <p:par>
                                <p:cTn id="101" presetID="9"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dissolve">
                                      <p:cBhvr>
                                        <p:cTn id="103" dur="500"/>
                                        <p:tgtEl>
                                          <p:spTgt spid="33"/>
                                        </p:tgtEl>
                                      </p:cBhvr>
                                    </p:animEffect>
                                  </p:childTnLst>
                                </p:cTn>
                              </p:par>
                            </p:childTnLst>
                          </p:cTn>
                        </p:par>
                      </p:childTnLst>
                    </p:cTn>
                  </p:par>
                  <p:par>
                    <p:cTn id="104" fill="hold">
                      <p:stCondLst>
                        <p:cond delay="indefinite"/>
                      </p:stCondLst>
                      <p:childTnLst>
                        <p:par>
                          <p:cTn id="105" fill="hold">
                            <p:stCondLst>
                              <p:cond delay="0"/>
                            </p:stCondLst>
                            <p:childTnLst>
                              <p:par>
                                <p:cTn id="106" presetID="9" presetClass="entr" presetSubtype="0" fill="hold" grpId="0" nodeType="click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dissolve">
                                      <p:cBhvr>
                                        <p:cTn id="10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RQ4: One Glitch Can Change a Later Token</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We glitch one token step at one of seven timings, then let the model write up to 12 more tokens without glitches.</a:t>
            </a:r>
            <a:endParaRPr lang="en-US" sz="1400" dirty="0"/>
          </a:p>
        </p:txBody>
      </p:sp>
      <p:sp>
        <p:nvSpPr>
          <p:cNvPr id="4" name="Text 2"/>
          <p:cNvSpPr/>
          <p:nvPr/>
        </p:nvSpPr>
        <p:spPr>
          <a:xfrm>
            <a:off x="457200" y="1587500"/>
            <a:ext cx="719455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No glitch</a:t>
            </a:r>
            <a:endParaRPr lang="en-US" sz="1400" dirty="0"/>
          </a:p>
        </p:txBody>
      </p:sp>
      <p:sp>
        <p:nvSpPr>
          <p:cNvPr id="5" name="Text 3"/>
          <p:cNvSpPr/>
          <p:nvPr/>
        </p:nvSpPr>
        <p:spPr>
          <a:xfrm>
            <a:off x="463550" y="18732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FFFFF"/>
          </a:solidFill>
          <a:ln w="12700">
            <a:solidFill>
              <a:srgbClr val="154F9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6" name="Text 4"/>
          <p:cNvSpPr/>
          <p:nvPr/>
        </p:nvSpPr>
        <p:spPr>
          <a:xfrm>
            <a:off x="933450" y="18732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D9D9D9"/>
          </a:solidFill>
          <a:ln w="12700">
            <a:solidFill>
              <a:srgbClr val="A6A6A6"/>
            </a:solidFill>
            <a:prstDash val="solid"/>
          </a:ln>
        </p:spPr>
        <p:txBody>
          <a:bodyPr wrap="square" lIns="0" tIns="6350" rIns="0" bIns="0" rtlCol="0" anchor="t">
            <a:normAutofit/>
          </a:bodyPr>
          <a:lstStyle/>
          <a:p>
            <a:pPr marL="0" indent="0" algn="ctr">
              <a:lnSpc>
                <a:spcPts val="3000"/>
              </a:lnSpc>
              <a:buNone/>
            </a:pPr>
            <a:r>
              <a:rPr lang="en-US" sz="1200" dirty="0">
                <a:solidFill>
                  <a:srgbClr val="595959"/>
                </a:solidFill>
                <a:latin typeface="Roboto" pitchFamily="34" charset="0"/>
                <a:ea typeface="Roboto" pitchFamily="34" charset="-122"/>
                <a:cs typeface="Roboto" pitchFamily="34" charset="-120"/>
              </a:rPr>
              <a:t>end</a:t>
            </a:r>
            <a:endParaRPr lang="en-US" sz="1200" dirty="0"/>
          </a:p>
        </p:txBody>
      </p:sp>
      <p:sp>
        <p:nvSpPr>
          <p:cNvPr id="7" name="Text 5"/>
          <p:cNvSpPr/>
          <p:nvPr/>
        </p:nvSpPr>
        <p:spPr>
          <a:xfrm>
            <a:off x="457200" y="2527300"/>
            <a:ext cx="719455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Glitch at qkv@76,296 </a:t>
            </a:r>
            <a:r>
              <a:rPr lang="en-US" sz="1400" b="1" dirty="0">
                <a:solidFill>
                  <a:srgbClr val="595959"/>
                </a:solidFill>
                <a:latin typeface="Roboto" pitchFamily="34" charset="0"/>
                <a:ea typeface="Roboto" pitchFamily="34" charset="-122"/>
                <a:cs typeface="Roboto" pitchFamily="34" charset="-120"/>
              </a:rPr>
              <a:t>· 4 runs never stop</a:t>
            </a:r>
            <a:endParaRPr lang="en-US" sz="1400" dirty="0"/>
          </a:p>
        </p:txBody>
      </p:sp>
      <p:sp>
        <p:nvSpPr>
          <p:cNvPr id="8" name="Text 6"/>
          <p:cNvSpPr/>
          <p:nvPr/>
        </p:nvSpPr>
        <p:spPr>
          <a:xfrm>
            <a:off x="4635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FFFFF"/>
          </a:solidFill>
          <a:ln w="12700">
            <a:solidFill>
              <a:srgbClr val="154F9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9" name="Text 7"/>
          <p:cNvSpPr/>
          <p:nvPr/>
        </p:nvSpPr>
        <p:spPr>
          <a:xfrm>
            <a:off x="9334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0" name="Text 8"/>
          <p:cNvSpPr/>
          <p:nvPr/>
        </p:nvSpPr>
        <p:spPr>
          <a:xfrm>
            <a:off x="14033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1" name="Text 9"/>
          <p:cNvSpPr/>
          <p:nvPr/>
        </p:nvSpPr>
        <p:spPr>
          <a:xfrm>
            <a:off x="18732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2" name="Text 10"/>
          <p:cNvSpPr/>
          <p:nvPr/>
        </p:nvSpPr>
        <p:spPr>
          <a:xfrm>
            <a:off x="23431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3" name="Text 11"/>
          <p:cNvSpPr/>
          <p:nvPr/>
        </p:nvSpPr>
        <p:spPr>
          <a:xfrm>
            <a:off x="28130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4" name="Text 12"/>
          <p:cNvSpPr/>
          <p:nvPr/>
        </p:nvSpPr>
        <p:spPr>
          <a:xfrm>
            <a:off x="32829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5" name="Text 13"/>
          <p:cNvSpPr/>
          <p:nvPr/>
        </p:nvSpPr>
        <p:spPr>
          <a:xfrm>
            <a:off x="37528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6" name="Text 14"/>
          <p:cNvSpPr/>
          <p:nvPr/>
        </p:nvSpPr>
        <p:spPr>
          <a:xfrm>
            <a:off x="42227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7" name="Text 15"/>
          <p:cNvSpPr/>
          <p:nvPr/>
        </p:nvSpPr>
        <p:spPr>
          <a:xfrm>
            <a:off x="46926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8" name="Text 16"/>
          <p:cNvSpPr/>
          <p:nvPr/>
        </p:nvSpPr>
        <p:spPr>
          <a:xfrm>
            <a:off x="51625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19" name="Text 17"/>
          <p:cNvSpPr/>
          <p:nvPr/>
        </p:nvSpPr>
        <p:spPr>
          <a:xfrm>
            <a:off x="5632450" y="28130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20" name="Text 18"/>
          <p:cNvSpPr/>
          <p:nvPr/>
        </p:nvSpPr>
        <p:spPr>
          <a:xfrm>
            <a:off x="6134100" y="2908300"/>
            <a:ext cx="1320800" cy="223520"/>
          </a:xfrm>
          <a:prstGeom prst="rect">
            <a:avLst/>
          </a:prstGeom>
          <a:noFill/>
          <a:ln/>
        </p:spPr>
        <p:txBody>
          <a:bodyPr wrap="square" lIns="0" tIns="0" rIns="0" bIns="0" rtlCol="0" anchor="t">
            <a:normAutofit/>
          </a:bodyPr>
          <a:lstStyle/>
          <a:p>
            <a:pPr marL="0" indent="0" algn="l">
              <a:lnSpc>
                <a:spcPts val="1560"/>
              </a:lnSpc>
              <a:buNone/>
            </a:pPr>
            <a:r>
              <a:rPr lang="en-US" sz="1200" i="1" dirty="0">
                <a:solidFill>
                  <a:srgbClr val="595959"/>
                </a:solidFill>
                <a:latin typeface="Roboto" pitchFamily="34" charset="0"/>
                <a:ea typeface="Roboto" pitchFamily="34" charset="-122"/>
                <a:cs typeface="Roboto" pitchFamily="34" charset="-120"/>
              </a:rPr>
              <a:t>12-token limit</a:t>
            </a:r>
            <a:endParaRPr lang="en-US" sz="1200" dirty="0"/>
          </a:p>
        </p:txBody>
      </p:sp>
      <p:sp>
        <p:nvSpPr>
          <p:cNvPr id="21" name="Text 19"/>
          <p:cNvSpPr/>
          <p:nvPr/>
        </p:nvSpPr>
        <p:spPr>
          <a:xfrm>
            <a:off x="457200" y="3467100"/>
            <a:ext cx="7194550"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Glitch at lm_head@22,563 </a:t>
            </a:r>
            <a:r>
              <a:rPr lang="en-US" sz="1400" b="1" dirty="0">
                <a:solidFill>
                  <a:srgbClr val="595959"/>
                </a:solidFill>
                <a:latin typeface="Roboto" pitchFamily="34" charset="0"/>
                <a:ea typeface="Roboto" pitchFamily="34" charset="-122"/>
                <a:cs typeface="Roboto" pitchFamily="34" charset="-120"/>
              </a:rPr>
              <a:t>· 10 runs change the first letter</a:t>
            </a:r>
            <a:endParaRPr lang="en-US" sz="1400" dirty="0"/>
          </a:p>
        </p:txBody>
      </p:sp>
      <p:sp>
        <p:nvSpPr>
          <p:cNvPr id="22" name="Text 20"/>
          <p:cNvSpPr/>
          <p:nvPr/>
        </p:nvSpPr>
        <p:spPr>
          <a:xfrm>
            <a:off x="463550" y="37528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m</a:t>
            </a:r>
            <a:endParaRPr lang="en-US" sz="1600" dirty="0"/>
          </a:p>
        </p:txBody>
      </p:sp>
      <p:sp>
        <p:nvSpPr>
          <p:cNvPr id="23" name="Text 21"/>
          <p:cNvSpPr/>
          <p:nvPr/>
        </p:nvSpPr>
        <p:spPr>
          <a:xfrm>
            <a:off x="933450" y="37528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F8D7D7"/>
          </a:solidFill>
          <a:ln w="12700">
            <a:solidFill>
              <a:srgbClr val="C00000"/>
            </a:solidFill>
            <a:prstDash val="solid"/>
          </a:ln>
        </p:spPr>
        <p:txBody>
          <a:bodyPr wrap="square" lIns="0" tIns="6350" rIns="0" bIns="0" rtlCol="0" anchor="t">
            <a:normAutofit/>
          </a:bodyPr>
          <a:lstStyle/>
          <a:p>
            <a:pPr marL="0" indent="0" algn="ctr">
              <a:lnSpc>
                <a:spcPts val="3008"/>
              </a:lnSpc>
              <a:buNone/>
            </a:pPr>
            <a:r>
              <a:rPr lang="en-US" sz="1600" b="1" dirty="0">
                <a:solidFill>
                  <a:srgbClr val="000000"/>
                </a:solidFill>
                <a:latin typeface="Roboto" pitchFamily="34" charset="0"/>
                <a:ea typeface="Roboto" pitchFamily="34" charset="-122"/>
                <a:cs typeface="Roboto" pitchFamily="34" charset="-120"/>
              </a:rPr>
              <a:t>a</a:t>
            </a:r>
            <a:endParaRPr lang="en-US" sz="1600" dirty="0"/>
          </a:p>
        </p:txBody>
      </p:sp>
      <p:sp>
        <p:nvSpPr>
          <p:cNvPr id="24" name="Text 22"/>
          <p:cNvSpPr/>
          <p:nvPr/>
        </p:nvSpPr>
        <p:spPr>
          <a:xfrm>
            <a:off x="1403350" y="3752850"/>
            <a:ext cx="393700" cy="393700"/>
          </a:xfrm>
          <a:custGeom>
            <a:avLst/>
            <a:gdLst/>
            <a:ahLst/>
            <a:cxnLst/>
            <a:rect l="l" t="t" r="r" b="b"/>
            <a:pathLst>
              <a:path w="393700" h="393700">
                <a:moveTo>
                  <a:pt x="44450" y="0"/>
                </a:moveTo>
                <a:lnTo>
                  <a:pt x="349250" y="0"/>
                </a:lnTo>
                <a:arcTo wR="44450" hR="44450" stAng="16200000" swAng="5400000"/>
                <a:lnTo>
                  <a:pt x="393700" y="349250"/>
                </a:lnTo>
                <a:arcTo wR="44450" hR="44450" stAng="0" swAng="5400000"/>
                <a:lnTo>
                  <a:pt x="44450" y="393700"/>
                </a:lnTo>
                <a:arcTo wR="44450" hR="44450" stAng="5400000" swAng="5400000"/>
                <a:lnTo>
                  <a:pt x="0" y="44450"/>
                </a:lnTo>
                <a:arcTo wR="44450" hR="44450" stAng="10800000" swAng="5400000"/>
                <a:close/>
              </a:path>
            </a:pathLst>
          </a:custGeom>
          <a:solidFill>
            <a:srgbClr val="D9D9D9"/>
          </a:solidFill>
          <a:ln w="12700">
            <a:solidFill>
              <a:srgbClr val="A6A6A6"/>
            </a:solidFill>
            <a:prstDash val="solid"/>
          </a:ln>
        </p:spPr>
        <p:txBody>
          <a:bodyPr wrap="square" lIns="0" tIns="6350" rIns="0" bIns="0" rtlCol="0" anchor="t">
            <a:normAutofit/>
          </a:bodyPr>
          <a:lstStyle/>
          <a:p>
            <a:pPr marL="0" indent="0" algn="ctr">
              <a:lnSpc>
                <a:spcPts val="3000"/>
              </a:lnSpc>
              <a:buNone/>
            </a:pPr>
            <a:r>
              <a:rPr lang="en-US" sz="1200" dirty="0">
                <a:solidFill>
                  <a:srgbClr val="595959"/>
                </a:solidFill>
                <a:latin typeface="Roboto" pitchFamily="34" charset="0"/>
                <a:ea typeface="Roboto" pitchFamily="34" charset="-122"/>
                <a:cs typeface="Roboto" pitchFamily="34" charset="-120"/>
              </a:rPr>
              <a:t>end</a:t>
            </a:r>
            <a:endParaRPr lang="en-US" sz="1200" dirty="0"/>
          </a:p>
        </p:txBody>
      </p:sp>
      <p:sp>
        <p:nvSpPr>
          <p:cNvPr id="25" name="Shape 23"/>
          <p:cNvSpPr/>
          <p:nvPr/>
        </p:nvSpPr>
        <p:spPr>
          <a:xfrm>
            <a:off x="463550" y="4451350"/>
            <a:ext cx="139700" cy="139700"/>
          </a:xfrm>
          <a:prstGeom prst="rect">
            <a:avLst/>
          </a:prstGeom>
          <a:solidFill>
            <a:srgbClr val="FFFFFF"/>
          </a:solidFill>
          <a:ln w="12700">
            <a:solidFill>
              <a:srgbClr val="154F90"/>
            </a:solidFill>
            <a:prstDash val="solid"/>
          </a:ln>
        </p:spPr>
        <p:txBody>
          <a:bodyPr/>
          <a:lstStyle/>
          <a:p>
            <a:endParaRPr lang="en-US"/>
          </a:p>
        </p:txBody>
      </p:sp>
      <p:sp>
        <p:nvSpPr>
          <p:cNvPr id="26" name="Text 24"/>
          <p:cNvSpPr/>
          <p:nvPr/>
        </p:nvSpPr>
        <p:spPr>
          <a:xfrm>
            <a:off x="673100" y="4425950"/>
            <a:ext cx="196215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same as with no glitch</a:t>
            </a:r>
            <a:endParaRPr lang="en-US" sz="1200" dirty="0"/>
          </a:p>
        </p:txBody>
      </p:sp>
      <p:sp>
        <p:nvSpPr>
          <p:cNvPr id="27" name="Shape 25"/>
          <p:cNvSpPr/>
          <p:nvPr/>
        </p:nvSpPr>
        <p:spPr>
          <a:xfrm>
            <a:off x="2673350" y="4451350"/>
            <a:ext cx="139700" cy="139700"/>
          </a:xfrm>
          <a:prstGeom prst="rect">
            <a:avLst/>
          </a:prstGeom>
          <a:solidFill>
            <a:srgbClr val="F8D7D7"/>
          </a:solidFill>
          <a:ln w="12700">
            <a:solidFill>
              <a:srgbClr val="C00000"/>
            </a:solidFill>
            <a:prstDash val="solid"/>
          </a:ln>
        </p:spPr>
        <p:txBody>
          <a:bodyPr/>
          <a:lstStyle/>
          <a:p>
            <a:endParaRPr lang="en-US"/>
          </a:p>
        </p:txBody>
      </p:sp>
      <p:sp>
        <p:nvSpPr>
          <p:cNvPr id="28" name="Text 26"/>
          <p:cNvSpPr/>
          <p:nvPr/>
        </p:nvSpPr>
        <p:spPr>
          <a:xfrm>
            <a:off x="2882900" y="4425950"/>
            <a:ext cx="2354580" cy="20828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00000"/>
                </a:solidFill>
                <a:latin typeface="Roboto" pitchFamily="34" charset="0"/>
                <a:ea typeface="Roboto" pitchFamily="34" charset="-122"/>
                <a:cs typeface="Roboto" pitchFamily="34" charset="-120"/>
              </a:rPr>
              <a:t>changed or extra token</a:t>
            </a:r>
            <a:endParaRPr lang="en-US" sz="1200" dirty="0"/>
          </a:p>
        </p:txBody>
      </p:sp>
      <p:sp>
        <p:nvSpPr>
          <p:cNvPr id="29" name="Text 27"/>
          <p:cNvSpPr/>
          <p:nvPr/>
        </p:nvSpPr>
        <p:spPr>
          <a:xfrm>
            <a:off x="457200" y="4826000"/>
            <a:ext cx="7246874" cy="240030"/>
          </a:xfrm>
          <a:prstGeom prst="rect">
            <a:avLst/>
          </a:prstGeom>
          <a:noFill/>
          <a:ln/>
        </p:spPr>
        <p:txBody>
          <a:bodyPr wrap="square" lIns="0" tIns="0" rIns="0" bIns="0" rtlCol="0" anchor="t">
            <a:normAutofit/>
          </a:bodyPr>
          <a:lstStyle/>
          <a:p>
            <a:pPr marL="0" indent="0" algn="l">
              <a:lnSpc>
                <a:spcPts val="1690"/>
              </a:lnSpc>
              <a:buNone/>
            </a:pPr>
            <a:r>
              <a:rPr lang="en-US" sz="1300" i="1" dirty="0">
                <a:solidFill>
                  <a:srgbClr val="595959"/>
                </a:solidFill>
                <a:latin typeface="Roboto" pitchFamily="34" charset="0"/>
                <a:ea typeface="Roboto" pitchFamily="34" charset="-122"/>
                <a:cs typeface="Roboto" pitchFamily="34" charset="-120"/>
              </a:rPr>
              <a:t>The normal output is one letter, so this shows what can happen, not how often.</a:t>
            </a:r>
            <a:endParaRPr lang="en-US" sz="1300" dirty="0"/>
          </a:p>
        </p:txBody>
      </p:sp>
      <p:sp>
        <p:nvSpPr>
          <p:cNvPr id="30" name="Shape 28"/>
          <p:cNvSpPr/>
          <p:nvPr/>
        </p:nvSpPr>
        <p:spPr>
          <a:xfrm>
            <a:off x="8007350" y="2413000"/>
            <a:ext cx="3721100" cy="1130300"/>
          </a:xfrm>
          <a:prstGeom prst="rect">
            <a:avLst/>
          </a:prstGeom>
          <a:solidFill>
            <a:srgbClr val="F2F2F2"/>
          </a:solidFill>
          <a:ln w="12700">
            <a:solidFill>
              <a:srgbClr val="BFBFBF"/>
            </a:solidFill>
            <a:prstDash val="solid"/>
          </a:ln>
        </p:spPr>
        <p:txBody>
          <a:bodyPr/>
          <a:lstStyle/>
          <a:p>
            <a:endParaRPr lang="en-US"/>
          </a:p>
        </p:txBody>
      </p:sp>
      <p:sp>
        <p:nvSpPr>
          <p:cNvPr id="31" name="Shape 29"/>
          <p:cNvSpPr/>
          <p:nvPr/>
        </p:nvSpPr>
        <p:spPr>
          <a:xfrm>
            <a:off x="8001000" y="2406650"/>
            <a:ext cx="127000" cy="1143000"/>
          </a:xfrm>
          <a:prstGeom prst="rect">
            <a:avLst/>
          </a:prstGeom>
          <a:solidFill>
            <a:srgbClr val="C00000"/>
          </a:solidFill>
          <a:ln/>
        </p:spPr>
        <p:txBody>
          <a:bodyPr/>
          <a:lstStyle/>
          <a:p>
            <a:endParaRPr lang="en-US"/>
          </a:p>
        </p:txBody>
      </p:sp>
      <p:sp>
        <p:nvSpPr>
          <p:cNvPr id="32" name="Text 30"/>
          <p:cNvSpPr/>
          <p:nvPr/>
        </p:nvSpPr>
        <p:spPr>
          <a:xfrm>
            <a:off x="8280400" y="2482850"/>
            <a:ext cx="3401060" cy="36068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4.9%</a:t>
            </a:r>
            <a:endParaRPr lang="en-US" sz="2400" dirty="0"/>
          </a:p>
        </p:txBody>
      </p:sp>
      <p:sp>
        <p:nvSpPr>
          <p:cNvPr id="33" name="Text 31"/>
          <p:cNvSpPr/>
          <p:nvPr/>
        </p:nvSpPr>
        <p:spPr>
          <a:xfrm>
            <a:off x="8280400" y="2863850"/>
            <a:ext cx="3401060" cy="6350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of qkv@76,296 runs have a correct glitched token and a wrong next token</a:t>
            </a:r>
            <a:endParaRPr lang="en-US" sz="1200" dirty="0"/>
          </a:p>
        </p:txBody>
      </p:sp>
      <p:sp>
        <p:nvSpPr>
          <p:cNvPr id="42" name="Text 40"/>
          <p:cNvSpPr/>
          <p:nvPr/>
        </p:nvSpPr>
        <p:spPr>
          <a:xfrm>
            <a:off x="508000" y="5511800"/>
            <a:ext cx="11144250" cy="63500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So the glitch broke </a:t>
            </a:r>
            <a:r>
              <a:rPr lang="en-US" sz="1400" b="1" i="1" dirty="0">
                <a:solidFill>
                  <a:srgbClr val="C00000"/>
                </a:solidFill>
                <a:latin typeface="Roboto" pitchFamily="34" charset="0"/>
                <a:ea typeface="Roboto" pitchFamily="34" charset="-122"/>
                <a:cs typeface="Roboto" pitchFamily="34" charset="-120"/>
              </a:rPr>
              <a:t>something the next step reads</a:t>
            </a:r>
            <a:r>
              <a:rPr lang="en-US" sz="1400" i="1" dirty="0">
                <a:solidFill>
                  <a:srgbClr val="000000"/>
                </a:solidFill>
                <a:latin typeface="Roboto" pitchFamily="34" charset="0"/>
                <a:ea typeface="Roboto" pitchFamily="34" charset="-122"/>
                <a:cs typeface="Roboto" pitchFamily="34" charset="-120"/>
              </a:rPr>
              <a:t>, like the KV cache.</a:t>
            </a:r>
            <a:endParaRPr lang="en-US" sz="1400" dirty="0"/>
          </a:p>
        </p:txBody>
      </p:sp>
      <p:pic>
        <p:nvPicPr>
          <p:cNvPr id="43" name="Image 0"/>
          <p:cNvPicPr>
            <a:picLocks noChangeAspect="1"/>
          </p:cNvPicPr>
          <p:nvPr/>
        </p:nvPicPr>
        <p:blipFill>
          <a:blip r:embed="rId3"/>
          <a:srcRect l="-391" r="-391"/>
          <a:stretch/>
        </p:blipFill>
        <p:spPr>
          <a:xfrm>
            <a:off x="76200" y="6394450"/>
            <a:ext cx="349250" cy="336550"/>
          </a:xfrm>
          <a:prstGeom prst="rect">
            <a:avLst/>
          </a:prstGeom>
        </p:spPr>
      </p:pic>
      <p:sp>
        <p:nvSpPr>
          <p:cNvPr id="44" name="Text 41"/>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45" name="Text 42"/>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12</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dissolve">
                                      <p:cBhvr>
                                        <p:cTn id="41" dur="500"/>
                                        <p:tgtEl>
                                          <p:spTgt spid="13"/>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dissolve">
                                      <p:cBhvr>
                                        <p:cTn id="50" dur="500"/>
                                        <p:tgtEl>
                                          <p:spTgt spid="1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dissolve">
                                      <p:cBhvr>
                                        <p:cTn id="53" dur="500"/>
                                        <p:tgtEl>
                                          <p:spTgt spid="17"/>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dissolve">
                                      <p:cBhvr>
                                        <p:cTn id="56" dur="500"/>
                                        <p:tgtEl>
                                          <p:spTgt spid="18"/>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dissolve">
                                      <p:cBhvr>
                                        <p:cTn id="59" dur="500"/>
                                        <p:tgtEl>
                                          <p:spTgt spid="19"/>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dissolve">
                                      <p:cBhvr>
                                        <p:cTn id="62" dur="500"/>
                                        <p:tgtEl>
                                          <p:spTgt spid="20"/>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dissolve">
                                      <p:cBhvr>
                                        <p:cTn id="65" dur="500"/>
                                        <p:tgtEl>
                                          <p:spTgt spid="25"/>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dissolve">
                                      <p:cBhvr>
                                        <p:cTn id="68" dur="500"/>
                                        <p:tgtEl>
                                          <p:spTgt spid="26"/>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dissolve">
                                      <p:cBhvr>
                                        <p:cTn id="71" dur="500"/>
                                        <p:tgtEl>
                                          <p:spTgt spid="27"/>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dissolve">
                                      <p:cBhvr>
                                        <p:cTn id="74" dur="500"/>
                                        <p:tgtEl>
                                          <p:spTgt spid="28"/>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dissolve">
                                      <p:cBhvr>
                                        <p:cTn id="79" dur="500"/>
                                        <p:tgtEl>
                                          <p:spTgt spid="21"/>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dissolve">
                                      <p:cBhvr>
                                        <p:cTn id="82" dur="500"/>
                                        <p:tgtEl>
                                          <p:spTgt spid="22"/>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dissolve">
                                      <p:cBhvr>
                                        <p:cTn id="85" dur="500"/>
                                        <p:tgtEl>
                                          <p:spTgt spid="23"/>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dissolve">
                                      <p:cBhvr>
                                        <p:cTn id="88" dur="500"/>
                                        <p:tgtEl>
                                          <p:spTgt spid="24"/>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dissolve">
                                      <p:cBhvr>
                                        <p:cTn id="91" dur="500"/>
                                        <p:tgtEl>
                                          <p:spTgt spid="29"/>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dissolve">
                                      <p:cBhvr>
                                        <p:cTn id="96" dur="500"/>
                                        <p:tgtEl>
                                          <p:spTgt spid="30"/>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dissolve">
                                      <p:cBhvr>
                                        <p:cTn id="99" dur="500"/>
                                        <p:tgtEl>
                                          <p:spTgt spid="31"/>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dissolve">
                                      <p:cBhvr>
                                        <p:cTn id="102" dur="500"/>
                                        <p:tgtEl>
                                          <p:spTgt spid="32"/>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dissolve">
                                      <p:cBhvr>
                                        <p:cTn id="105" dur="500"/>
                                        <p:tgtEl>
                                          <p:spTgt spid="33"/>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dissolve">
                                      <p:cBhvr>
                                        <p:cTn id="11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Summary</a:t>
            </a:r>
            <a:endParaRPr lang="en-US" sz="2800" dirty="0"/>
          </a:p>
        </p:txBody>
      </p:sp>
      <p:sp>
        <p:nvSpPr>
          <p:cNvPr id="3" name="Shape 1"/>
          <p:cNvSpPr/>
          <p:nvPr/>
        </p:nvSpPr>
        <p:spPr>
          <a:xfrm>
            <a:off x="463550" y="1422400"/>
            <a:ext cx="5429250" cy="1905000"/>
          </a:xfrm>
          <a:prstGeom prst="rect">
            <a:avLst/>
          </a:prstGeom>
          <a:solidFill>
            <a:srgbClr val="F2F2F2"/>
          </a:solidFill>
          <a:ln w="12700">
            <a:solidFill>
              <a:srgbClr val="BFBFBF"/>
            </a:solidFill>
            <a:prstDash val="solid"/>
          </a:ln>
        </p:spPr>
        <p:txBody>
          <a:bodyPr/>
          <a:lstStyle/>
          <a:p>
            <a:endParaRPr lang="en-US"/>
          </a:p>
        </p:txBody>
      </p:sp>
      <p:sp>
        <p:nvSpPr>
          <p:cNvPr id="4" name="Text 2"/>
          <p:cNvSpPr/>
          <p:nvPr/>
        </p:nvSpPr>
        <p:spPr>
          <a:xfrm>
            <a:off x="609600" y="15684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1</a:t>
            </a:r>
            <a:endParaRPr lang="en-US" sz="2600" dirty="0"/>
          </a:p>
        </p:txBody>
      </p:sp>
      <p:sp>
        <p:nvSpPr>
          <p:cNvPr id="5" name="Text 3"/>
          <p:cNvSpPr/>
          <p:nvPr/>
        </p:nvSpPr>
        <p:spPr>
          <a:xfrm>
            <a:off x="1384300" y="1744979"/>
            <a:ext cx="2887091"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Every stage can be faulted</a:t>
            </a:r>
            <a:endParaRPr lang="en-US" sz="1600" dirty="0"/>
          </a:p>
        </p:txBody>
      </p:sp>
      <p:sp>
        <p:nvSpPr>
          <p:cNvPr id="6" name="Text 4"/>
          <p:cNvSpPr/>
          <p:nvPr/>
        </p:nvSpPr>
        <p:spPr>
          <a:xfrm>
            <a:off x="698500" y="2254250"/>
            <a:ext cx="5121212"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We glitched all six stages of a 4,192-parameter transformer on a Cortex-M4. Each stage has an offset where </a:t>
            </a:r>
            <a:r>
              <a:rPr lang="en-US" sz="1350" b="1" dirty="0">
                <a:solidFill>
                  <a:srgbClr val="000000"/>
                </a:solidFill>
                <a:latin typeface="Roboto" pitchFamily="34" charset="0"/>
                <a:ea typeface="Roboto" pitchFamily="34" charset="-122"/>
                <a:cs typeface="Roboto" pitchFamily="34" charset="-120"/>
              </a:rPr>
              <a:t>43.0–99.7%</a:t>
            </a:r>
            <a:r>
              <a:rPr lang="en-US" sz="1350" dirty="0">
                <a:solidFill>
                  <a:srgbClr val="000000"/>
                </a:solidFill>
                <a:latin typeface="Roboto" pitchFamily="34" charset="0"/>
                <a:ea typeface="Roboto" pitchFamily="34" charset="-122"/>
                <a:cs typeface="Roboto" pitchFamily="34" charset="-120"/>
              </a:rPr>
              <a:t> of attempts cause an anomaly.</a:t>
            </a:r>
            <a:endParaRPr lang="en-US" sz="1350" dirty="0"/>
          </a:p>
        </p:txBody>
      </p:sp>
      <p:sp>
        <p:nvSpPr>
          <p:cNvPr id="7" name="Shape 5"/>
          <p:cNvSpPr/>
          <p:nvPr/>
        </p:nvSpPr>
        <p:spPr>
          <a:xfrm>
            <a:off x="6178550" y="1422400"/>
            <a:ext cx="5429250" cy="1905000"/>
          </a:xfrm>
          <a:prstGeom prst="rect">
            <a:avLst/>
          </a:prstGeom>
          <a:solidFill>
            <a:srgbClr val="F2F2F2"/>
          </a:solidFill>
          <a:ln w="12700">
            <a:solidFill>
              <a:srgbClr val="BFBFBF"/>
            </a:solidFill>
            <a:prstDash val="solid"/>
          </a:ln>
        </p:spPr>
        <p:txBody>
          <a:bodyPr/>
          <a:lstStyle/>
          <a:p>
            <a:endParaRPr lang="en-US"/>
          </a:p>
        </p:txBody>
      </p:sp>
      <p:sp>
        <p:nvSpPr>
          <p:cNvPr id="8" name="Text 6"/>
          <p:cNvSpPr/>
          <p:nvPr/>
        </p:nvSpPr>
        <p:spPr>
          <a:xfrm>
            <a:off x="6324600" y="15684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2</a:t>
            </a:r>
            <a:endParaRPr lang="en-US" sz="2600" dirty="0"/>
          </a:p>
        </p:txBody>
      </p:sp>
      <p:sp>
        <p:nvSpPr>
          <p:cNvPr id="9" name="Text 7"/>
          <p:cNvSpPr/>
          <p:nvPr/>
        </p:nvSpPr>
        <p:spPr>
          <a:xfrm>
            <a:off x="7099300" y="1744979"/>
            <a:ext cx="312915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Timing depends on the input</a:t>
            </a:r>
            <a:endParaRPr lang="en-US" sz="1600" dirty="0"/>
          </a:p>
        </p:txBody>
      </p:sp>
      <p:sp>
        <p:nvSpPr>
          <p:cNvPr id="10" name="Text 8"/>
          <p:cNvSpPr/>
          <p:nvPr/>
        </p:nvSpPr>
        <p:spPr>
          <a:xfrm>
            <a:off x="6413500" y="2254250"/>
            <a:ext cx="5121212"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An MLP offset that faulted on </a:t>
            </a:r>
            <a:r>
              <a:rPr lang="en-US" sz="1350" b="1" dirty="0">
                <a:solidFill>
                  <a:srgbClr val="000000"/>
                </a:solidFill>
                <a:latin typeface="Roboto" pitchFamily="34" charset="0"/>
                <a:ea typeface="Roboto" pitchFamily="34" charset="-122"/>
                <a:cs typeface="Roboto" pitchFamily="34" charset="-120"/>
              </a:rPr>
              <a:t>299 of 300</a:t>
            </a:r>
            <a:r>
              <a:rPr lang="en-US" sz="1350" dirty="0">
                <a:solidFill>
                  <a:srgbClr val="000000"/>
                </a:solidFill>
                <a:latin typeface="Roboto" pitchFamily="34" charset="0"/>
                <a:ea typeface="Roboto" pitchFamily="34" charset="-122"/>
                <a:cs typeface="Roboto" pitchFamily="34" charset="-120"/>
              </a:rPr>
              <a:t> attempts under one prompt produced </a:t>
            </a:r>
            <a:r>
              <a:rPr lang="en-US" sz="1350" b="1" dirty="0">
                <a:solidFill>
                  <a:srgbClr val="000000"/>
                </a:solidFill>
                <a:latin typeface="Roboto" pitchFamily="34" charset="0"/>
                <a:ea typeface="Roboto" pitchFamily="34" charset="-122"/>
                <a:cs typeface="Roboto" pitchFamily="34" charset="-120"/>
              </a:rPr>
              <a:t>no anomalies</a:t>
            </a:r>
            <a:r>
              <a:rPr lang="en-US" sz="1350" dirty="0">
                <a:solidFill>
                  <a:srgbClr val="000000"/>
                </a:solidFill>
                <a:latin typeface="Roboto" pitchFamily="34" charset="0"/>
                <a:ea typeface="Roboto" pitchFamily="34" charset="-122"/>
                <a:cs typeface="Roboto" pitchFamily="34" charset="-120"/>
              </a:rPr>
              <a:t> under another.</a:t>
            </a:r>
            <a:endParaRPr lang="en-US" sz="1350" dirty="0"/>
          </a:p>
        </p:txBody>
      </p:sp>
      <p:sp>
        <p:nvSpPr>
          <p:cNvPr id="11" name="Shape 9"/>
          <p:cNvSpPr/>
          <p:nvPr/>
        </p:nvSpPr>
        <p:spPr>
          <a:xfrm>
            <a:off x="463550" y="3619500"/>
            <a:ext cx="5429250" cy="1905000"/>
          </a:xfrm>
          <a:prstGeom prst="rect">
            <a:avLst/>
          </a:prstGeom>
          <a:solidFill>
            <a:srgbClr val="F2F2F2"/>
          </a:solidFill>
          <a:ln w="12700">
            <a:solidFill>
              <a:srgbClr val="BFBFBF"/>
            </a:solidFill>
            <a:prstDash val="solid"/>
          </a:ln>
        </p:spPr>
        <p:txBody>
          <a:bodyPr/>
          <a:lstStyle/>
          <a:p>
            <a:endParaRPr lang="en-US"/>
          </a:p>
        </p:txBody>
      </p:sp>
      <p:sp>
        <p:nvSpPr>
          <p:cNvPr id="12" name="Text 10"/>
          <p:cNvSpPr/>
          <p:nvPr/>
        </p:nvSpPr>
        <p:spPr>
          <a:xfrm>
            <a:off x="609600" y="37655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3</a:t>
            </a:r>
            <a:endParaRPr lang="en-US" sz="2600" dirty="0"/>
          </a:p>
        </p:txBody>
      </p:sp>
      <p:sp>
        <p:nvSpPr>
          <p:cNvPr id="13" name="Text 11"/>
          <p:cNvSpPr/>
          <p:nvPr/>
        </p:nvSpPr>
        <p:spPr>
          <a:xfrm>
            <a:off x="1384300" y="3942079"/>
            <a:ext cx="4318000"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More alarms than token changes</a:t>
            </a:r>
            <a:endParaRPr lang="en-US" sz="1600" dirty="0"/>
          </a:p>
        </p:txBody>
      </p:sp>
      <p:sp>
        <p:nvSpPr>
          <p:cNvPr id="14" name="Text 12"/>
          <p:cNvSpPr/>
          <p:nvPr/>
        </p:nvSpPr>
        <p:spPr>
          <a:xfrm>
            <a:off x="698500" y="4451350"/>
            <a:ext cx="5121212"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In </a:t>
            </a:r>
            <a:r>
              <a:rPr lang="en-US" sz="1350" b="1" dirty="0">
                <a:solidFill>
                  <a:srgbClr val="000000"/>
                </a:solidFill>
                <a:latin typeface="Roboto" pitchFamily="34" charset="0"/>
                <a:ea typeface="Roboto" pitchFamily="34" charset="-122"/>
                <a:cs typeface="Roboto" pitchFamily="34" charset="-120"/>
              </a:rPr>
              <a:t>6,100</a:t>
            </a:r>
            <a:r>
              <a:rPr lang="en-US" sz="1350" dirty="0">
                <a:solidFill>
                  <a:srgbClr val="000000"/>
                </a:solidFill>
                <a:latin typeface="Roboto" pitchFamily="34" charset="0"/>
                <a:ea typeface="Roboto" pitchFamily="34" charset="-122"/>
                <a:cs typeface="Roboto" pitchFamily="34" charset="-120"/>
              </a:rPr>
              <a:t> attempts, </a:t>
            </a:r>
            <a:r>
              <a:rPr lang="en-US" sz="1350" b="1" dirty="0">
                <a:solidFill>
                  <a:srgbClr val="000000"/>
                </a:solidFill>
                <a:latin typeface="Roboto" pitchFamily="34" charset="0"/>
                <a:ea typeface="Roboto" pitchFamily="34" charset="-122"/>
                <a:cs typeface="Roboto" pitchFamily="34" charset="-120"/>
              </a:rPr>
              <a:t>no wrong token</a:t>
            </a:r>
            <a:r>
              <a:rPr lang="en-US" sz="1350" dirty="0">
                <a:solidFill>
                  <a:srgbClr val="000000"/>
                </a:solidFill>
                <a:latin typeface="Roboto" pitchFamily="34" charset="0"/>
                <a:ea typeface="Roboto" pitchFamily="34" charset="-122"/>
                <a:cs typeface="Roboto" pitchFamily="34" charset="-120"/>
              </a:rPr>
              <a:t> got past the check. At the MLP offset it also raised </a:t>
            </a:r>
            <a:r>
              <a:rPr lang="en-US" sz="1350" b="1" dirty="0">
                <a:solidFill>
                  <a:srgbClr val="000000"/>
                </a:solidFill>
                <a:latin typeface="Roboto" pitchFamily="34" charset="0"/>
                <a:ea typeface="Roboto" pitchFamily="34" charset="-122"/>
                <a:cs typeface="Roboto" pitchFamily="34" charset="-120"/>
              </a:rPr>
              <a:t>299 alarms in 300</a:t>
            </a:r>
            <a:r>
              <a:rPr lang="en-US" sz="1350" dirty="0">
                <a:solidFill>
                  <a:srgbClr val="000000"/>
                </a:solidFill>
                <a:latin typeface="Roboto" pitchFamily="34" charset="0"/>
                <a:ea typeface="Roboto" pitchFamily="34" charset="-122"/>
                <a:cs typeface="Roboto" pitchFamily="34" charset="-120"/>
              </a:rPr>
              <a:t> attempts, with the correct token every time.</a:t>
            </a:r>
            <a:endParaRPr lang="en-US" sz="1350" dirty="0"/>
          </a:p>
        </p:txBody>
      </p:sp>
      <p:sp>
        <p:nvSpPr>
          <p:cNvPr id="15" name="Shape 13"/>
          <p:cNvSpPr/>
          <p:nvPr/>
        </p:nvSpPr>
        <p:spPr>
          <a:xfrm>
            <a:off x="6178550" y="3619500"/>
            <a:ext cx="5429250" cy="1905000"/>
          </a:xfrm>
          <a:prstGeom prst="rect">
            <a:avLst/>
          </a:prstGeom>
          <a:solidFill>
            <a:srgbClr val="F2F2F2"/>
          </a:solidFill>
          <a:ln w="12700">
            <a:solidFill>
              <a:srgbClr val="BFBFBF"/>
            </a:solidFill>
            <a:prstDash val="solid"/>
          </a:ln>
        </p:spPr>
        <p:txBody>
          <a:bodyPr/>
          <a:lstStyle/>
          <a:p>
            <a:endParaRPr lang="en-US"/>
          </a:p>
        </p:txBody>
      </p:sp>
      <p:sp>
        <p:nvSpPr>
          <p:cNvPr id="16" name="Text 14"/>
          <p:cNvSpPr/>
          <p:nvPr/>
        </p:nvSpPr>
        <p:spPr>
          <a:xfrm>
            <a:off x="6324600" y="3765550"/>
            <a:ext cx="596900" cy="596900"/>
          </a:xfrm>
          <a:custGeom>
            <a:avLst/>
            <a:gdLst/>
            <a:ahLst/>
            <a:cxnLst/>
            <a:rect l="l" t="t" r="r" b="b"/>
            <a:pathLst>
              <a:path w="596900" h="596900">
                <a:moveTo>
                  <a:pt x="298450" y="0"/>
                </a:moveTo>
                <a:lnTo>
                  <a:pt x="298450" y="0"/>
                </a:lnTo>
                <a:arcTo wR="298450" hR="298450" stAng="16200000" swAng="5400000"/>
                <a:lnTo>
                  <a:pt x="596900" y="298450"/>
                </a:lnTo>
                <a:arcTo wR="298450" hR="298450" stAng="0" swAng="5400000"/>
                <a:lnTo>
                  <a:pt x="298450" y="596900"/>
                </a:lnTo>
                <a:arcTo wR="298450" hR="298450" stAng="5400000" swAng="5400000"/>
                <a:lnTo>
                  <a:pt x="0" y="298450"/>
                </a:lnTo>
                <a:arcTo wR="298450" hR="298450" stAng="10800000" swAng="5400000"/>
                <a:close/>
              </a:path>
            </a:pathLst>
          </a:custGeom>
          <a:solidFill>
            <a:srgbClr val="154F90"/>
          </a:solidFill>
          <a:ln/>
        </p:spPr>
        <p:txBody>
          <a:bodyPr wrap="square" lIns="0" tIns="0" rIns="0" bIns="0" rtlCol="0" anchor="t">
            <a:normAutofit/>
          </a:bodyPr>
          <a:lstStyle/>
          <a:p>
            <a:pPr marL="0" indent="0" algn="ctr">
              <a:lnSpc>
                <a:spcPts val="4706"/>
              </a:lnSpc>
              <a:buNone/>
            </a:pPr>
            <a:r>
              <a:rPr lang="en-US" sz="2600" b="1" dirty="0">
                <a:solidFill>
                  <a:srgbClr val="FFFFFF"/>
                </a:solidFill>
                <a:latin typeface="Roboto" pitchFamily="34" charset="0"/>
                <a:ea typeface="Roboto" pitchFamily="34" charset="-122"/>
                <a:cs typeface="Roboto" pitchFamily="34" charset="-120"/>
              </a:rPr>
              <a:t>4</a:t>
            </a:r>
            <a:endParaRPr lang="en-US" sz="2600" dirty="0"/>
          </a:p>
        </p:txBody>
      </p:sp>
      <p:sp>
        <p:nvSpPr>
          <p:cNvPr id="17" name="Text 15"/>
          <p:cNvSpPr/>
          <p:nvPr/>
        </p:nvSpPr>
        <p:spPr>
          <a:xfrm>
            <a:off x="7099300" y="3942079"/>
            <a:ext cx="4318000"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54F90"/>
                </a:solidFill>
                <a:latin typeface="Roboto" pitchFamily="34" charset="0"/>
                <a:ea typeface="Roboto" pitchFamily="34" charset="-122"/>
                <a:cs typeface="Roboto" pitchFamily="34" charset="-120"/>
              </a:rPr>
              <a:t>One glitch can change a later token</a:t>
            </a:r>
            <a:endParaRPr lang="en-US" sz="1600" dirty="0"/>
          </a:p>
        </p:txBody>
      </p:sp>
      <p:sp>
        <p:nvSpPr>
          <p:cNvPr id="18" name="Text 16"/>
          <p:cNvSpPr/>
          <p:nvPr/>
        </p:nvSpPr>
        <p:spPr>
          <a:xfrm>
            <a:off x="6413500" y="4451350"/>
            <a:ext cx="5121212" cy="694055"/>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A glitch can leave the current token correct and </a:t>
            </a:r>
            <a:r>
              <a:rPr lang="en-US" sz="1350" b="1" dirty="0">
                <a:solidFill>
                  <a:srgbClr val="000000"/>
                </a:solidFill>
                <a:latin typeface="Roboto" pitchFamily="34" charset="0"/>
                <a:ea typeface="Roboto" pitchFamily="34" charset="-122"/>
                <a:cs typeface="Roboto" pitchFamily="34" charset="-120"/>
              </a:rPr>
              <a:t>change a later one</a:t>
            </a:r>
            <a:r>
              <a:rPr lang="en-US" sz="1350" dirty="0">
                <a:solidFill>
                  <a:srgbClr val="000000"/>
                </a:solidFill>
                <a:latin typeface="Roboto" pitchFamily="34" charset="0"/>
                <a:ea typeface="Roboto" pitchFamily="34" charset="-122"/>
                <a:cs typeface="Roboto" pitchFamily="34" charset="-120"/>
              </a:rPr>
              <a:t>, which fits corrupted state carried between tokens.</a:t>
            </a:r>
            <a:endParaRPr lang="en-US" sz="1350" dirty="0"/>
          </a:p>
        </p:txBody>
      </p:sp>
      <p:sp>
        <p:nvSpPr>
          <p:cNvPr id="19" name="Text 17"/>
          <p:cNvSpPr/>
          <p:nvPr/>
        </p:nvSpPr>
        <p:spPr>
          <a:xfrm>
            <a:off x="288036" y="5759450"/>
            <a:ext cx="11615928" cy="273050"/>
          </a:xfrm>
          <a:prstGeom prst="rect">
            <a:avLst/>
          </a:prstGeom>
          <a:noFill/>
          <a:ln/>
        </p:spPr>
        <p:txBody>
          <a:bodyPr wrap="square" lIns="0" tIns="0" rIns="0" bIns="0" rtlCol="0" anchor="t">
            <a:normAutofit/>
          </a:bodyPr>
          <a:lstStyle/>
          <a:p>
            <a:pPr marL="0" indent="0" algn="ctr">
              <a:lnSpc>
                <a:spcPts val="1950"/>
              </a:lnSpc>
              <a:buNone/>
            </a:pPr>
            <a:r>
              <a:rPr lang="en-US" sz="1500" i="1" dirty="0">
                <a:solidFill>
                  <a:srgbClr val="595959"/>
                </a:solidFill>
                <a:latin typeface="Roboto" pitchFamily="34" charset="0"/>
                <a:ea typeface="Roboto" pitchFamily="34" charset="-122"/>
                <a:cs typeface="Roboto" pitchFamily="34" charset="-120"/>
              </a:rPr>
              <a:t>Paper: </a:t>
            </a:r>
            <a:r>
              <a:rPr lang="en-US" sz="1500" b="1" i="1" u="sng" dirty="0">
                <a:solidFill>
                  <a:srgbClr val="154F90"/>
                </a:solidFill>
                <a:latin typeface="Roboto" pitchFamily="34" charset="0"/>
                <a:ea typeface="Roboto" pitchFamily="34" charset="-122"/>
                <a:cs typeface="Roboto" pitchFamily="34" charset="-120"/>
                <a:hlinkClick r:id="rId3">
                  <a:extLst>
                    <a:ext uri="{A12FA001-AC4F-418D-AE19-62706E023703}">
                      <ahyp:hlinkClr xmlns:ahyp="http://schemas.microsoft.com/office/drawing/2018/hyperlinkcolor" val="tx"/>
                    </a:ext>
                  </a:extLst>
                </a:hlinkClick>
              </a:rPr>
              <a:t>doi.org/10.1145/3857307.3857310</a:t>
            </a:r>
            <a:endParaRPr lang="en-US" sz="1500" dirty="0"/>
          </a:p>
        </p:txBody>
      </p:sp>
      <p:pic>
        <p:nvPicPr>
          <p:cNvPr id="20" name="Image 0"/>
          <p:cNvPicPr>
            <a:picLocks noChangeAspect="1"/>
          </p:cNvPicPr>
          <p:nvPr/>
        </p:nvPicPr>
        <p:blipFill>
          <a:blip r:embed="rId4"/>
          <a:srcRect l="-391" r="-391"/>
          <a:stretch/>
        </p:blipFill>
        <p:spPr>
          <a:xfrm>
            <a:off x="76200" y="6394450"/>
            <a:ext cx="349250" cy="336550"/>
          </a:xfrm>
          <a:prstGeom prst="rect">
            <a:avLst/>
          </a:prstGeom>
        </p:spPr>
      </p:pic>
      <p:sp>
        <p:nvSpPr>
          <p:cNvPr id="21" name="Text 18"/>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2" name="Text 19"/>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13</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dissolv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ssolve">
                                      <p:cBhvr>
                                        <p:cTn id="38" dur="500"/>
                                        <p:tgtEl>
                                          <p:spTgt spid="16"/>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dissolve">
                                      <p:cBhvr>
                                        <p:cTn id="41" dur="500"/>
                                        <p:tgtEl>
                                          <p:spTgt spid="17"/>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dissolve">
                                      <p:cBhvr>
                                        <p:cTn id="44" dur="500"/>
                                        <p:tgtEl>
                                          <p:spTgt spid="18"/>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ssolv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88512" y="501650"/>
            <a:ext cx="11583226" cy="817880"/>
          </a:xfrm>
          <a:prstGeom prst="rect">
            <a:avLst/>
          </a:prstGeom>
          <a:noFill/>
          <a:ln/>
        </p:spPr>
        <p:txBody>
          <a:bodyPr wrap="square" lIns="0" tIns="0" rIns="0" bIns="0" rtlCol="0" anchor="t">
            <a:normAutofit/>
          </a:bodyPr>
          <a:lstStyle/>
          <a:p>
            <a:pPr marL="0" indent="0" algn="ctr">
              <a:lnSpc>
                <a:spcPts val="3120"/>
              </a:lnSpc>
              <a:buNone/>
            </a:pPr>
            <a:r>
              <a:rPr lang="en-US" sz="2600" b="1" dirty="0">
                <a:solidFill>
                  <a:srgbClr val="000000"/>
                </a:solidFill>
                <a:latin typeface="Roboto" pitchFamily="34" charset="0"/>
                <a:ea typeface="Roboto" pitchFamily="34" charset="-122"/>
                <a:cs typeface="Roboto" pitchFamily="34" charset="-120"/>
              </a:rPr>
              <a:t>Voltage Fault Injection Against</a:t>
            </a:r>
            <a:endParaRPr lang="en-US" sz="2600" dirty="0"/>
          </a:p>
          <a:p>
            <a:pPr marL="0" indent="0" algn="ctr">
              <a:lnSpc>
                <a:spcPts val="3120"/>
              </a:lnSpc>
              <a:buNone/>
            </a:pPr>
            <a:r>
              <a:rPr lang="en-US" sz="2600" b="1" dirty="0">
                <a:solidFill>
                  <a:srgbClr val="154F90"/>
                </a:solidFill>
                <a:latin typeface="Roboto" pitchFamily="34" charset="0"/>
                <a:ea typeface="Roboto" pitchFamily="34" charset="-122"/>
                <a:cs typeface="Roboto" pitchFamily="34" charset="-120"/>
              </a:rPr>
              <a:t>On-Device Language Models</a:t>
            </a:r>
            <a:endParaRPr lang="en-US" sz="2600" dirty="0"/>
          </a:p>
        </p:txBody>
      </p:sp>
      <p:pic>
        <p:nvPicPr>
          <p:cNvPr id="3" name="Image 0" descr="Chip with an atom and a padlock shield"/>
          <p:cNvPicPr>
            <a:picLocks noChangeAspect="1"/>
          </p:cNvPicPr>
          <p:nvPr/>
        </p:nvPicPr>
        <p:blipFill>
          <a:blip r:embed="rId3"/>
          <a:srcRect l="-83" r="-83"/>
          <a:stretch/>
        </p:blipFill>
        <p:spPr>
          <a:xfrm>
            <a:off x="10426700" y="1479550"/>
            <a:ext cx="1460500" cy="1416050"/>
          </a:xfrm>
          <a:prstGeom prst="rect">
            <a:avLst/>
          </a:prstGeom>
        </p:spPr>
      </p:pic>
      <p:sp>
        <p:nvSpPr>
          <p:cNvPr id="4" name="Text 1"/>
          <p:cNvSpPr/>
          <p:nvPr/>
        </p:nvSpPr>
        <p:spPr>
          <a:xfrm>
            <a:off x="288512" y="2012950"/>
            <a:ext cx="11583226" cy="1366520"/>
          </a:xfrm>
          <a:prstGeom prst="rect">
            <a:avLst/>
          </a:prstGeom>
          <a:noFill/>
          <a:ln/>
        </p:spPr>
        <p:txBody>
          <a:bodyPr wrap="square" lIns="0" tIns="0" rIns="0" bIns="0" rtlCol="0" anchor="t">
            <a:normAutofit/>
          </a:bodyPr>
          <a:lstStyle/>
          <a:p>
            <a:pPr marL="0" indent="0" algn="ctr">
              <a:lnSpc>
                <a:spcPts val="10560"/>
              </a:lnSpc>
              <a:buNone/>
            </a:pPr>
            <a:r>
              <a:rPr lang="en-US" sz="9600" b="1" dirty="0">
                <a:solidFill>
                  <a:srgbClr val="000000"/>
                </a:solidFill>
                <a:latin typeface="Roboto" pitchFamily="34" charset="0"/>
                <a:ea typeface="Roboto" pitchFamily="34" charset="-122"/>
                <a:cs typeface="Roboto" pitchFamily="34" charset="-120"/>
              </a:rPr>
              <a:t>Thank you!</a:t>
            </a:r>
            <a:endParaRPr lang="en-US" sz="9600" dirty="0"/>
          </a:p>
        </p:txBody>
      </p:sp>
      <p:sp>
        <p:nvSpPr>
          <p:cNvPr id="5" name="Text 2"/>
          <p:cNvSpPr/>
          <p:nvPr/>
        </p:nvSpPr>
        <p:spPr>
          <a:xfrm>
            <a:off x="288512" y="3638550"/>
            <a:ext cx="11583226" cy="452120"/>
          </a:xfrm>
          <a:prstGeom prst="rect">
            <a:avLst/>
          </a:prstGeom>
          <a:noFill/>
          <a:ln/>
        </p:spPr>
        <p:txBody>
          <a:bodyPr wrap="square" lIns="0" tIns="0" rIns="0" bIns="0" rtlCol="0" anchor="t">
            <a:normAutofit/>
          </a:bodyPr>
          <a:lstStyle/>
          <a:p>
            <a:pPr marL="0" indent="0" algn="ctr">
              <a:lnSpc>
                <a:spcPts val="3360"/>
              </a:lnSpc>
              <a:buNone/>
            </a:pPr>
            <a:r>
              <a:rPr lang="en-US" sz="2800" b="1" i="1" u="sng" dirty="0">
                <a:solidFill>
                  <a:srgbClr val="154F90"/>
                </a:solidFill>
                <a:latin typeface="Roboto" pitchFamily="34" charset="0"/>
                <a:ea typeface="Roboto" pitchFamily="34" charset="-122"/>
                <a:cs typeface="Roboto" pitchFamily="34" charset="-120"/>
              </a:rPr>
              <a:t>anthony.etim@yale.edu</a:t>
            </a:r>
            <a:endParaRPr lang="en-US" sz="2800" dirty="0"/>
          </a:p>
        </p:txBody>
      </p:sp>
      <p:sp>
        <p:nvSpPr>
          <p:cNvPr id="6" name="Text 3"/>
          <p:cNvSpPr/>
          <p:nvPr/>
        </p:nvSpPr>
        <p:spPr>
          <a:xfrm>
            <a:off x="288512" y="4260850"/>
            <a:ext cx="11583226" cy="574040"/>
          </a:xfrm>
          <a:prstGeom prst="rect">
            <a:avLst/>
          </a:prstGeom>
          <a:noFill/>
          <a:ln/>
        </p:spPr>
        <p:txBody>
          <a:bodyPr wrap="square" lIns="0" tIns="0" rIns="0" bIns="0" rtlCol="0" anchor="t">
            <a:normAutofit/>
          </a:bodyPr>
          <a:lstStyle/>
          <a:p>
            <a:pPr marL="0" indent="0" algn="ctr">
              <a:lnSpc>
                <a:spcPts val="4320"/>
              </a:lnSpc>
              <a:buNone/>
            </a:pPr>
            <a:r>
              <a:rPr lang="en-US" sz="3600" b="1" i="1" dirty="0">
                <a:solidFill>
                  <a:srgbClr val="154F90"/>
                </a:solidFill>
                <a:latin typeface="Roboto" pitchFamily="34" charset="0"/>
                <a:ea typeface="Roboto" pitchFamily="34" charset="-122"/>
                <a:cs typeface="Roboto" pitchFamily="34" charset="-120"/>
              </a:rPr>
              <a:t>Questions?</a:t>
            </a:r>
            <a:endParaRPr lang="en-US" sz="3600" dirty="0"/>
          </a:p>
        </p:txBody>
      </p:sp>
      <p:sp>
        <p:nvSpPr>
          <p:cNvPr id="7" name="Text 4"/>
          <p:cNvSpPr/>
          <p:nvPr/>
        </p:nvSpPr>
        <p:spPr>
          <a:xfrm>
            <a:off x="288512" y="5016500"/>
            <a:ext cx="11583226" cy="299720"/>
          </a:xfrm>
          <a:prstGeom prst="rect">
            <a:avLst/>
          </a:prstGeom>
          <a:noFill/>
          <a:ln/>
        </p:spPr>
        <p:txBody>
          <a:bodyPr wrap="square" lIns="0" tIns="0" rIns="0" bIns="0" rtlCol="0" anchor="t">
            <a:normAutofit/>
          </a:bodyPr>
          <a:lstStyle/>
          <a:p>
            <a:pPr marL="0" indent="0" algn="ctr">
              <a:lnSpc>
                <a:spcPts val="2160"/>
              </a:lnSpc>
              <a:buNone/>
            </a:pPr>
            <a:r>
              <a:rPr lang="en-US" sz="1800" dirty="0">
                <a:solidFill>
                  <a:srgbClr val="595959"/>
                </a:solidFill>
                <a:latin typeface="Roboto" pitchFamily="34" charset="0"/>
                <a:ea typeface="Roboto" pitchFamily="34" charset="-122"/>
                <a:cs typeface="Roboto" pitchFamily="34" charset="-120"/>
              </a:rPr>
              <a:t>Paper: </a:t>
            </a:r>
            <a:r>
              <a:rPr lang="en-US" sz="1800" b="1" u="sng" dirty="0">
                <a:solidFill>
                  <a:srgbClr val="154F90"/>
                </a:solidFill>
                <a:latin typeface="Roboto" pitchFamily="34" charset="0"/>
                <a:ea typeface="Roboto" pitchFamily="34" charset="-122"/>
                <a:cs typeface="Roboto" pitchFamily="34" charset="-120"/>
                <a:hlinkClick r:id="rId4">
                  <a:extLst>
                    <a:ext uri="{A12FA001-AC4F-418D-AE19-62706E023703}">
                      <ahyp:hlinkClr xmlns:ahyp="http://schemas.microsoft.com/office/drawing/2018/hyperlinkcolor" val="tx"/>
                    </a:ext>
                  </a:extLst>
                </a:hlinkClick>
              </a:rPr>
              <a:t>doi.org/10.1145/3857307.3857310</a:t>
            </a:r>
            <a:endParaRPr lang="en-US" sz="1800" dirty="0"/>
          </a:p>
        </p:txBody>
      </p:sp>
      <p:sp>
        <p:nvSpPr>
          <p:cNvPr id="8" name="Text 5"/>
          <p:cNvSpPr/>
          <p:nvPr/>
        </p:nvSpPr>
        <p:spPr>
          <a:xfrm>
            <a:off x="2171700" y="6108700"/>
            <a:ext cx="7848600" cy="207010"/>
          </a:xfrm>
          <a:prstGeom prst="rect">
            <a:avLst/>
          </a:prstGeom>
          <a:noFill/>
          <a:ln/>
        </p:spPr>
        <p:txBody>
          <a:bodyPr wrap="square" lIns="0" tIns="0" rIns="0" bIns="0" rtlCol="0" anchor="t">
            <a:normAutofit/>
          </a:bodyPr>
          <a:lstStyle/>
          <a:p>
            <a:pPr marL="0" indent="0" algn="ctr">
              <a:lnSpc>
                <a:spcPts val="1430"/>
              </a:lnSpc>
              <a:buNone/>
            </a:pPr>
            <a:r>
              <a:rPr lang="en-US" sz="1100" i="1" dirty="0">
                <a:solidFill>
                  <a:srgbClr val="595959"/>
                </a:solidFill>
                <a:latin typeface="Roboto" pitchFamily="34" charset="0"/>
                <a:ea typeface="Roboto" pitchFamily="34" charset="-122"/>
                <a:cs typeface="Roboto" pitchFamily="34" charset="-120"/>
              </a:rPr>
              <a:t>Supported in part by NSF grants 2245344 and 2332406. Experiments run via the Whisp Cloud service.</a:t>
            </a:r>
            <a:endParaRPr lang="en-US" sz="1100" dirty="0"/>
          </a:p>
        </p:txBody>
      </p:sp>
      <p:pic>
        <p:nvPicPr>
          <p:cNvPr id="9" name="Image 1"/>
          <p:cNvPicPr>
            <a:picLocks noChangeAspect="1"/>
          </p:cNvPicPr>
          <p:nvPr/>
        </p:nvPicPr>
        <p:blipFill>
          <a:blip r:embed="rId3"/>
          <a:srcRect l="-391" r="-391"/>
          <a:stretch/>
        </p:blipFill>
        <p:spPr>
          <a:xfrm>
            <a:off x="76200" y="6394450"/>
            <a:ext cx="349250" cy="336550"/>
          </a:xfrm>
          <a:prstGeom prst="rect">
            <a:avLst/>
          </a:prstGeom>
        </p:spPr>
      </p:pic>
      <p:sp>
        <p:nvSpPr>
          <p:cNvPr id="10" name="Text 6"/>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1" name="Text 7"/>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14</a:t>
            </a:r>
            <a:endParaRPr lang="en-US" sz="1200" dirty="0"/>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Search, Re-tests and Outcome Categories</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Glitch setting fixed after the search (width 2,100, phase offset 2,600, repeat 2); rates come from offsets the scan selected.</a:t>
            </a:r>
            <a:endParaRPr lang="en-US" sz="1400" dirty="0"/>
          </a:p>
        </p:txBody>
      </p:sp>
      <p:sp>
        <p:nvSpPr>
          <p:cNvPr id="4" name="Shape 2"/>
          <p:cNvSpPr/>
          <p:nvPr/>
        </p:nvSpPr>
        <p:spPr>
          <a:xfrm>
            <a:off x="511175" y="1654175"/>
            <a:ext cx="5467350" cy="3790950"/>
          </a:xfrm>
          <a:prstGeom prst="roundRect">
            <a:avLst>
              <a:gd name="adj" fmla="val 1759"/>
            </a:avLst>
          </a:prstGeom>
          <a:solidFill>
            <a:srgbClr val="F2F2F2"/>
          </a:solidFill>
          <a:ln w="19050">
            <a:solidFill>
              <a:srgbClr val="154F90"/>
            </a:solidFill>
            <a:prstDash val="solid"/>
          </a:ln>
        </p:spPr>
        <p:txBody>
          <a:bodyPr/>
          <a:lstStyle/>
          <a:p>
            <a:endParaRPr lang="en-US"/>
          </a:p>
        </p:txBody>
      </p:sp>
      <p:sp>
        <p:nvSpPr>
          <p:cNvPr id="5" name="Text 3"/>
          <p:cNvSpPr/>
          <p:nvPr/>
        </p:nvSpPr>
        <p:spPr>
          <a:xfrm>
            <a:off x="730250" y="1873250"/>
            <a:ext cx="641350" cy="640080"/>
          </a:xfrm>
          <a:custGeom>
            <a:avLst/>
            <a:gdLst/>
            <a:ahLst/>
            <a:cxnLst/>
            <a:rect l="l" t="t" r="r" b="b"/>
            <a:pathLst>
              <a:path w="641350" h="640080">
                <a:moveTo>
                  <a:pt x="320040" y="0"/>
                </a:moveTo>
                <a:lnTo>
                  <a:pt x="321310" y="0"/>
                </a:lnTo>
                <a:arcTo wR="320040" hR="320040" stAng="16200000" swAng="5400000"/>
                <a:lnTo>
                  <a:pt x="641350" y="320040"/>
                </a:lnTo>
                <a:arcTo wR="320040" hR="320040" stAng="0" swAng="5400000"/>
                <a:lnTo>
                  <a:pt x="320040" y="640080"/>
                </a:lnTo>
                <a:arcTo wR="320040" hR="320040" stAng="5400000" swAng="5400000"/>
                <a:lnTo>
                  <a:pt x="0" y="320040"/>
                </a:lnTo>
                <a:arcTo wR="320040" hR="320040" stAng="10800000" swAng="5400000"/>
                <a:close/>
              </a:path>
            </a:pathLst>
          </a:custGeom>
          <a:solidFill>
            <a:srgbClr val="154F90"/>
          </a:solidFill>
          <a:ln/>
        </p:spPr>
        <p:txBody>
          <a:bodyPr wrap="square" lIns="0" tIns="0" rIns="0" bIns="0" rtlCol="0" anchor="t">
            <a:normAutofit/>
          </a:bodyPr>
          <a:lstStyle/>
          <a:p>
            <a:pPr marL="0" indent="0" algn="ctr">
              <a:lnSpc>
                <a:spcPts val="5040"/>
              </a:lnSpc>
              <a:buNone/>
            </a:pPr>
            <a:r>
              <a:rPr lang="en-US" sz="2800" b="1" dirty="0">
                <a:solidFill>
                  <a:srgbClr val="FFFFFF"/>
                </a:solidFill>
                <a:latin typeface="Roboto" pitchFamily="34" charset="0"/>
                <a:ea typeface="Roboto" pitchFamily="34" charset="-122"/>
                <a:cs typeface="Roboto" pitchFamily="34" charset="-120"/>
              </a:rPr>
              <a:t>1</a:t>
            </a:r>
            <a:endParaRPr lang="en-US" sz="2800" dirty="0"/>
          </a:p>
        </p:txBody>
      </p:sp>
      <p:sp>
        <p:nvSpPr>
          <p:cNvPr id="6" name="Text 4"/>
          <p:cNvSpPr/>
          <p:nvPr/>
        </p:nvSpPr>
        <p:spPr>
          <a:xfrm>
            <a:off x="1511300" y="2038350"/>
            <a:ext cx="44279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54F90"/>
                </a:solidFill>
                <a:latin typeface="Roboto" pitchFamily="34" charset="0"/>
                <a:ea typeface="Roboto" pitchFamily="34" charset="-122"/>
                <a:cs typeface="Roboto" pitchFamily="34" charset="-120"/>
              </a:rPr>
              <a:t>Finding offsets</a:t>
            </a:r>
            <a:endParaRPr lang="en-US" sz="2000" dirty="0"/>
          </a:p>
        </p:txBody>
      </p:sp>
      <p:sp>
        <p:nvSpPr>
          <p:cNvPr id="7" name="Text 5"/>
          <p:cNvSpPr/>
          <p:nvPr/>
        </p:nvSpPr>
        <p:spPr>
          <a:xfrm>
            <a:off x="953770" y="269875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Setting:</a:t>
            </a:r>
            <a:r>
              <a:rPr lang="en-US" sz="1500" dirty="0">
                <a:solidFill>
                  <a:srgbClr val="000000"/>
                </a:solidFill>
                <a:latin typeface="Roboto" pitchFamily="34" charset="0"/>
                <a:ea typeface="Roboto" pitchFamily="34" charset="-122"/>
                <a:cs typeface="Roboto" pitchFamily="34" charset="-120"/>
              </a:rPr>
              <a:t> 3,000-attempt Optuna (TPE) search over width, phase offset and repeat.</a:t>
            </a:r>
            <a:endParaRPr lang="en-US" sz="1500" dirty="0"/>
          </a:p>
        </p:txBody>
      </p:sp>
      <p:sp>
        <p:nvSpPr>
          <p:cNvPr id="8" name="Text 6"/>
          <p:cNvSpPr/>
          <p:nvPr/>
        </p:nvSpPr>
        <p:spPr>
          <a:xfrm>
            <a:off x="953770" y="334010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dirty="0">
                <a:solidFill>
                  <a:srgbClr val="000000"/>
                </a:solidFill>
                <a:latin typeface="Roboto" pitchFamily="34" charset="0"/>
                <a:ea typeface="Roboto" pitchFamily="34" charset="-122"/>
                <a:cs typeface="Roboto" pitchFamily="34" charset="-120"/>
              </a:rPr>
              <a:t>Crashes earn </a:t>
            </a:r>
            <a:r>
              <a:rPr lang="en-US" sz="1500" b="1" dirty="0">
                <a:solidFill>
                  <a:srgbClr val="000000"/>
                </a:solidFill>
                <a:latin typeface="Roboto" pitchFamily="34" charset="0"/>
                <a:ea typeface="Roboto" pitchFamily="34" charset="-122"/>
                <a:cs typeface="Roboto" pitchFamily="34" charset="-120"/>
              </a:rPr>
              <a:t>zero reward</a:t>
            </a:r>
            <a:r>
              <a:rPr lang="en-US" sz="1500" dirty="0">
                <a:solidFill>
                  <a:srgbClr val="000000"/>
                </a:solidFill>
                <a:latin typeface="Roboto" pitchFamily="34" charset="0"/>
                <a:ea typeface="Roboto" pitchFamily="34" charset="-122"/>
                <a:cs typeface="Roboto" pitchFamily="34" charset="-120"/>
              </a:rPr>
              <a:t> in the search.</a:t>
            </a:r>
            <a:endParaRPr lang="en-US" sz="1500" dirty="0"/>
          </a:p>
        </p:txBody>
      </p:sp>
      <p:sp>
        <p:nvSpPr>
          <p:cNvPr id="9" name="Text 7"/>
          <p:cNvSpPr/>
          <p:nvPr/>
        </p:nvSpPr>
        <p:spPr>
          <a:xfrm>
            <a:off x="953770" y="373380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Scan</a:t>
            </a:r>
            <a:r>
              <a:rPr lang="en-US" sz="1500" dirty="0">
                <a:solidFill>
                  <a:srgbClr val="000000"/>
                </a:solidFill>
                <a:latin typeface="Roboto" pitchFamily="34" charset="0"/>
                <a:ea typeface="Roboto" pitchFamily="34" charset="-122"/>
                <a:cs typeface="Roboto" pitchFamily="34" charset="-120"/>
              </a:rPr>
              <a:t> each stage window: 10 attempts per sampled offset.</a:t>
            </a:r>
            <a:endParaRPr lang="en-US" sz="1500" dirty="0"/>
          </a:p>
        </p:txBody>
      </p:sp>
      <p:sp>
        <p:nvSpPr>
          <p:cNvPr id="10" name="Text 8"/>
          <p:cNvSpPr/>
          <p:nvPr/>
        </p:nvSpPr>
        <p:spPr>
          <a:xfrm>
            <a:off x="953770" y="4375150"/>
            <a:ext cx="5042852" cy="52705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Re-test</a:t>
            </a:r>
            <a:r>
              <a:rPr lang="en-US" sz="1500" dirty="0">
                <a:solidFill>
                  <a:srgbClr val="000000"/>
                </a:solidFill>
                <a:latin typeface="Roboto" pitchFamily="34" charset="0"/>
                <a:ea typeface="Roboto" pitchFamily="34" charset="-122"/>
                <a:cs typeface="Roboto" pitchFamily="34" charset="-120"/>
              </a:rPr>
              <a:t> every offset that faulted with </a:t>
            </a:r>
            <a:r>
              <a:rPr lang="en-US" sz="1500" b="1" dirty="0">
                <a:solidFill>
                  <a:srgbClr val="000000"/>
                </a:solidFill>
                <a:latin typeface="Roboto" pitchFamily="34" charset="0"/>
                <a:ea typeface="Roboto" pitchFamily="34" charset="-122"/>
                <a:cs typeface="Roboto" pitchFamily="34" charset="-120"/>
              </a:rPr>
              <a:t>300</a:t>
            </a:r>
            <a:r>
              <a:rPr lang="en-US" sz="1500" dirty="0">
                <a:solidFill>
                  <a:srgbClr val="000000"/>
                </a:solidFill>
                <a:latin typeface="Roboto" pitchFamily="34" charset="0"/>
                <a:ea typeface="Roboto" pitchFamily="34" charset="-122"/>
                <a:cs typeface="Roboto" pitchFamily="34" charset="-120"/>
              </a:rPr>
              <a:t> new attempts.</a:t>
            </a:r>
            <a:endParaRPr lang="en-US" sz="1500" dirty="0"/>
          </a:p>
        </p:txBody>
      </p:sp>
      <p:sp>
        <p:nvSpPr>
          <p:cNvPr id="11" name="Shape 9"/>
          <p:cNvSpPr/>
          <p:nvPr/>
        </p:nvSpPr>
        <p:spPr>
          <a:xfrm>
            <a:off x="6207125" y="1654175"/>
            <a:ext cx="5467350" cy="3790950"/>
          </a:xfrm>
          <a:prstGeom prst="roundRect">
            <a:avLst>
              <a:gd name="adj" fmla="val 1759"/>
            </a:avLst>
          </a:prstGeom>
          <a:solidFill>
            <a:srgbClr val="F2F2F2"/>
          </a:solidFill>
          <a:ln w="19050">
            <a:solidFill>
              <a:srgbClr val="154F90"/>
            </a:solidFill>
            <a:prstDash val="solid"/>
          </a:ln>
        </p:spPr>
        <p:txBody>
          <a:bodyPr/>
          <a:lstStyle/>
          <a:p>
            <a:endParaRPr lang="en-US"/>
          </a:p>
        </p:txBody>
      </p:sp>
      <p:sp>
        <p:nvSpPr>
          <p:cNvPr id="12" name="Text 10"/>
          <p:cNvSpPr/>
          <p:nvPr/>
        </p:nvSpPr>
        <p:spPr>
          <a:xfrm>
            <a:off x="6426200" y="1873250"/>
            <a:ext cx="641350" cy="640080"/>
          </a:xfrm>
          <a:custGeom>
            <a:avLst/>
            <a:gdLst/>
            <a:ahLst/>
            <a:cxnLst/>
            <a:rect l="l" t="t" r="r" b="b"/>
            <a:pathLst>
              <a:path w="641350" h="640080">
                <a:moveTo>
                  <a:pt x="320040" y="0"/>
                </a:moveTo>
                <a:lnTo>
                  <a:pt x="321310" y="0"/>
                </a:lnTo>
                <a:arcTo wR="320040" hR="320040" stAng="16200000" swAng="5400000"/>
                <a:lnTo>
                  <a:pt x="641350" y="320040"/>
                </a:lnTo>
                <a:arcTo wR="320040" hR="320040" stAng="0" swAng="5400000"/>
                <a:lnTo>
                  <a:pt x="320040" y="640080"/>
                </a:lnTo>
                <a:arcTo wR="320040" hR="320040" stAng="5400000" swAng="5400000"/>
                <a:lnTo>
                  <a:pt x="0" y="320040"/>
                </a:lnTo>
                <a:arcTo wR="320040" hR="320040" stAng="10800000" swAng="5400000"/>
                <a:close/>
              </a:path>
            </a:pathLst>
          </a:custGeom>
          <a:solidFill>
            <a:srgbClr val="154F90"/>
          </a:solidFill>
          <a:ln/>
        </p:spPr>
        <p:txBody>
          <a:bodyPr wrap="square" lIns="0" tIns="0" rIns="0" bIns="0" rtlCol="0" anchor="t">
            <a:normAutofit/>
          </a:bodyPr>
          <a:lstStyle/>
          <a:p>
            <a:pPr marL="0" indent="0" algn="ctr">
              <a:lnSpc>
                <a:spcPts val="5040"/>
              </a:lnSpc>
              <a:buNone/>
            </a:pPr>
            <a:r>
              <a:rPr lang="en-US" sz="2800" b="1" dirty="0">
                <a:solidFill>
                  <a:srgbClr val="FFFFFF"/>
                </a:solidFill>
                <a:latin typeface="Roboto" pitchFamily="34" charset="0"/>
                <a:ea typeface="Roboto" pitchFamily="34" charset="-122"/>
                <a:cs typeface="Roboto" pitchFamily="34" charset="-120"/>
              </a:rPr>
              <a:t>2</a:t>
            </a:r>
            <a:endParaRPr lang="en-US" sz="2800" dirty="0"/>
          </a:p>
        </p:txBody>
      </p:sp>
      <p:sp>
        <p:nvSpPr>
          <p:cNvPr id="13" name="Text 11"/>
          <p:cNvSpPr/>
          <p:nvPr/>
        </p:nvSpPr>
        <p:spPr>
          <a:xfrm>
            <a:off x="7207250" y="2038350"/>
            <a:ext cx="44279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54F90"/>
                </a:solidFill>
                <a:latin typeface="Roboto" pitchFamily="34" charset="0"/>
                <a:ea typeface="Roboto" pitchFamily="34" charset="-122"/>
                <a:cs typeface="Roboto" pitchFamily="34" charset="-120"/>
              </a:rPr>
              <a:t>Outcome categories, in order</a:t>
            </a:r>
            <a:endParaRPr lang="en-US" sz="2000" dirty="0"/>
          </a:p>
        </p:txBody>
      </p:sp>
      <p:sp>
        <p:nvSpPr>
          <p:cNvPr id="14" name="Text 12"/>
          <p:cNvSpPr/>
          <p:nvPr/>
        </p:nvSpPr>
        <p:spPr>
          <a:xfrm>
            <a:off x="6649720" y="269875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Crash</a:t>
            </a:r>
            <a:r>
              <a:rPr lang="en-US" sz="1500" dirty="0">
                <a:solidFill>
                  <a:srgbClr val="000000"/>
                </a:solidFill>
                <a:latin typeface="Roboto" pitchFamily="34" charset="0"/>
                <a:ea typeface="Roboto" pitchFamily="34" charset="-122"/>
                <a:cs typeface="Roboto" pitchFamily="34" charset="-120"/>
              </a:rPr>
              <a:t>: the target stops responding.</a:t>
            </a:r>
            <a:endParaRPr lang="en-US" sz="1500" dirty="0"/>
          </a:p>
        </p:txBody>
      </p:sp>
      <p:sp>
        <p:nvSpPr>
          <p:cNvPr id="15" name="Text 13"/>
          <p:cNvSpPr/>
          <p:nvPr/>
        </p:nvSpPr>
        <p:spPr>
          <a:xfrm>
            <a:off x="6649720" y="309245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Alarm</a:t>
            </a:r>
            <a:r>
              <a:rPr lang="en-US" sz="1500" dirty="0">
                <a:solidFill>
                  <a:srgbClr val="000000"/>
                </a:solidFill>
                <a:latin typeface="Roboto" pitchFamily="34" charset="0"/>
                <a:ea typeface="Roboto" pitchFamily="34" charset="-122"/>
                <a:cs typeface="Roboto" pitchFamily="34" charset="-120"/>
              </a:rPr>
              <a:t>: the check sets fault_flag.</a:t>
            </a:r>
            <a:endParaRPr lang="en-US" sz="1500" dirty="0"/>
          </a:p>
        </p:txBody>
      </p:sp>
      <p:sp>
        <p:nvSpPr>
          <p:cNvPr id="16" name="Text 14"/>
          <p:cNvSpPr/>
          <p:nvPr/>
        </p:nvSpPr>
        <p:spPr>
          <a:xfrm>
            <a:off x="6649720" y="348615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Silent token</a:t>
            </a:r>
            <a:r>
              <a:rPr lang="en-US" sz="1500" dirty="0">
                <a:solidFill>
                  <a:srgbClr val="000000"/>
                </a:solidFill>
                <a:latin typeface="Roboto" pitchFamily="34" charset="0"/>
                <a:ea typeface="Roboto" pitchFamily="34" charset="-122"/>
                <a:cs typeface="Roboto" pitchFamily="34" charset="-120"/>
              </a:rPr>
              <a:t>: token changed, no alarm.</a:t>
            </a:r>
            <a:endParaRPr lang="en-US" sz="1500" dirty="0"/>
          </a:p>
        </p:txBody>
      </p:sp>
      <p:sp>
        <p:nvSpPr>
          <p:cNvPr id="17" name="Text 15"/>
          <p:cNvSpPr/>
          <p:nvPr/>
        </p:nvSpPr>
        <p:spPr>
          <a:xfrm>
            <a:off x="6649720" y="387985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000000"/>
                </a:solidFill>
                <a:latin typeface="Roboto" pitchFamily="34" charset="0"/>
                <a:ea typeface="Roboto" pitchFamily="34" charset="-122"/>
                <a:cs typeface="Roboto" pitchFamily="34" charset="-120"/>
              </a:rPr>
              <a:t>Read-back mismatch</a:t>
            </a:r>
            <a:r>
              <a:rPr lang="en-US" sz="1500" dirty="0">
                <a:solidFill>
                  <a:srgbClr val="000000"/>
                </a:solidFill>
                <a:latin typeface="Roboto" pitchFamily="34" charset="0"/>
                <a:ea typeface="Roboto" pitchFamily="34" charset="-122"/>
                <a:cs typeface="Roboto" pitchFamily="34" charset="-120"/>
              </a:rPr>
              <a:t>: same token, wrong logits.</a:t>
            </a:r>
            <a:endParaRPr lang="en-US" sz="1500" dirty="0"/>
          </a:p>
        </p:txBody>
      </p:sp>
      <p:sp>
        <p:nvSpPr>
          <p:cNvPr id="18" name="Text 16"/>
          <p:cNvSpPr/>
          <p:nvPr/>
        </p:nvSpPr>
        <p:spPr>
          <a:xfrm>
            <a:off x="6649720" y="4273550"/>
            <a:ext cx="5042852" cy="279400"/>
          </a:xfrm>
          <a:prstGeom prst="rect">
            <a:avLst/>
          </a:prstGeom>
          <a:noFill/>
          <a:ln/>
        </p:spPr>
        <p:txBody>
          <a:bodyPr wrap="square" lIns="0" tIns="0" rIns="0" bIns="0" rtlCol="0" anchor="t">
            <a:normAutofit/>
          </a:bodyPr>
          <a:lstStyle/>
          <a:p>
            <a:pPr marL="170180" indent="-170180" algn="l">
              <a:lnSpc>
                <a:spcPts val="1950"/>
              </a:lnSpc>
              <a:buSzPct val="100000"/>
              <a:buChar char="•"/>
            </a:pPr>
            <a:r>
              <a:rPr lang="en-US" sz="1500" b="1" dirty="0">
                <a:solidFill>
                  <a:srgbClr val="154F90"/>
                </a:solidFill>
                <a:latin typeface="Roboto" pitchFamily="34" charset="0"/>
                <a:ea typeface="Roboto" pitchFamily="34" charset="-122"/>
                <a:cs typeface="Roboto" pitchFamily="34" charset="-120"/>
              </a:rPr>
              <a:t>NAR</a:t>
            </a:r>
            <a:r>
              <a:rPr lang="en-US" sz="1500" dirty="0">
                <a:solidFill>
                  <a:srgbClr val="000000"/>
                </a:solidFill>
                <a:latin typeface="Roboto" pitchFamily="34" charset="0"/>
                <a:ea typeface="Roboto" pitchFamily="34" charset="-122"/>
                <a:cs typeface="Roboto" pitchFamily="34" charset="-120"/>
              </a:rPr>
              <a:t> = (alarms + silent + mismatches) / N</a:t>
            </a:r>
            <a:endParaRPr lang="en-US" sz="1500" dirty="0"/>
          </a:p>
        </p:txBody>
      </p:sp>
      <p:pic>
        <p:nvPicPr>
          <p:cNvPr id="19" name="Image 0"/>
          <p:cNvPicPr>
            <a:picLocks noChangeAspect="1"/>
          </p:cNvPicPr>
          <p:nvPr/>
        </p:nvPicPr>
        <p:blipFill>
          <a:blip r:embed="rId3"/>
          <a:srcRect l="-391" r="-391"/>
          <a:stretch/>
        </p:blipFill>
        <p:spPr>
          <a:xfrm>
            <a:off x="76200" y="6394450"/>
            <a:ext cx="349250" cy="336550"/>
          </a:xfrm>
          <a:prstGeom prst="rect">
            <a:avLst/>
          </a:prstGeom>
        </p:spPr>
      </p:pic>
      <p:sp>
        <p:nvSpPr>
          <p:cNvPr id="20" name="Text 1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RQ1: Faults Without Crashes, and Their Cost</a:t>
            </a:r>
            <a:endParaRPr lang="en-US" sz="2800" dirty="0"/>
          </a:p>
        </p:txBody>
      </p:sp>
      <p:sp>
        <p:nvSpPr>
          <p:cNvPr id="3" name="Text 1"/>
          <p:cNvSpPr/>
          <p:nvPr/>
        </p:nvSpPr>
        <p:spPr>
          <a:xfrm>
            <a:off x="457200" y="1092200"/>
            <a:ext cx="11615928" cy="247650"/>
          </a:xfrm>
          <a:prstGeom prst="rect">
            <a:avLst/>
          </a:prstGeom>
          <a:noFill/>
          <a:ln/>
        </p:spPr>
        <p:txBody>
          <a:bodyPr wrap="square" lIns="0" tIns="0" rIns="0" bIns="0" rtlCol="0" anchor="t">
            <a:normAutofit/>
          </a:bodyPr>
          <a:lstStyle/>
          <a:p>
            <a:pPr marL="0" indent="0" algn="l">
              <a:lnSpc>
                <a:spcPts val="1750"/>
              </a:lnSpc>
              <a:buNone/>
            </a:pPr>
            <a:r>
              <a:rPr lang="en-US" sz="1400" i="1" dirty="0">
                <a:solidFill>
                  <a:srgbClr val="595959"/>
                </a:solidFill>
                <a:latin typeface="Roboto" pitchFamily="34" charset="0"/>
                <a:ea typeface="Roboto" pitchFamily="34" charset="-122"/>
                <a:cs typeface="Roboto" pitchFamily="34" charset="-120"/>
              </a:rPr>
              <a:t>Parameter search (3,000 attempts): phase offset and repeat varied with width, so this is not a controlled width sweep.</a:t>
            </a:r>
            <a:endParaRPr lang="en-US" sz="1400" dirty="0"/>
          </a:p>
        </p:txBody>
      </p:sp>
      <p:pic>
        <p:nvPicPr>
          <p:cNvPr id="4" name="Image 0" descr="Crash and non-crash anomaly rates by glitch width from 2000 to 2300: anomalies appear only at widths 2100 and 2130; the crash rate stays low below 2150, jumps to 94% at 2200 and reaches 100% from 2220"/>
          <p:cNvPicPr>
            <a:picLocks noChangeAspect="1"/>
          </p:cNvPicPr>
          <p:nvPr/>
        </p:nvPicPr>
        <p:blipFill>
          <a:blip r:embed="rId3"/>
          <a:srcRect l="-47" r="-47"/>
          <a:stretch/>
        </p:blipFill>
        <p:spPr>
          <a:xfrm>
            <a:off x="457200" y="1524000"/>
            <a:ext cx="7302500" cy="2838450"/>
          </a:xfrm>
          <a:prstGeom prst="rect">
            <a:avLst/>
          </a:prstGeom>
        </p:spPr>
      </p:pic>
      <p:sp>
        <p:nvSpPr>
          <p:cNvPr id="5" name="Shape 2"/>
          <p:cNvSpPr/>
          <p:nvPr/>
        </p:nvSpPr>
        <p:spPr>
          <a:xfrm>
            <a:off x="8007350" y="1530350"/>
            <a:ext cx="3721100" cy="939800"/>
          </a:xfrm>
          <a:prstGeom prst="rect">
            <a:avLst/>
          </a:prstGeom>
          <a:solidFill>
            <a:srgbClr val="F2F2F2"/>
          </a:solidFill>
          <a:ln w="12700">
            <a:solidFill>
              <a:srgbClr val="BFBFBF"/>
            </a:solidFill>
            <a:prstDash val="solid"/>
          </a:ln>
        </p:spPr>
        <p:txBody>
          <a:bodyPr/>
          <a:lstStyle/>
          <a:p>
            <a:endParaRPr lang="en-US"/>
          </a:p>
        </p:txBody>
      </p:sp>
      <p:sp>
        <p:nvSpPr>
          <p:cNvPr id="6" name="Shape 3"/>
          <p:cNvSpPr/>
          <p:nvPr/>
        </p:nvSpPr>
        <p:spPr>
          <a:xfrm>
            <a:off x="8001000" y="1524000"/>
            <a:ext cx="127000" cy="952500"/>
          </a:xfrm>
          <a:prstGeom prst="rect">
            <a:avLst/>
          </a:prstGeom>
          <a:solidFill>
            <a:srgbClr val="154F90"/>
          </a:solidFill>
          <a:ln/>
        </p:spPr>
        <p:txBody>
          <a:bodyPr/>
          <a:lstStyle/>
          <a:p>
            <a:endParaRPr lang="en-US"/>
          </a:p>
        </p:txBody>
      </p:sp>
      <p:sp>
        <p:nvSpPr>
          <p:cNvPr id="7" name="Text 4"/>
          <p:cNvSpPr/>
          <p:nvPr/>
        </p:nvSpPr>
        <p:spPr>
          <a:xfrm>
            <a:off x="8280400" y="1600200"/>
            <a:ext cx="3401060" cy="36068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2.5% · 2.2%</a:t>
            </a:r>
            <a:endParaRPr lang="en-US" sz="2400" dirty="0"/>
          </a:p>
        </p:txBody>
      </p:sp>
      <p:sp>
        <p:nvSpPr>
          <p:cNvPr id="8" name="Text 5"/>
          <p:cNvSpPr/>
          <p:nvPr/>
        </p:nvSpPr>
        <p:spPr>
          <a:xfrm>
            <a:off x="8280400" y="1981200"/>
            <a:ext cx="340106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non-crash anomalies at widths 2100 and 2130 (none at 2110 or 2120)</a:t>
            </a:r>
            <a:endParaRPr lang="en-US" sz="1200" dirty="0"/>
          </a:p>
        </p:txBody>
      </p:sp>
      <p:sp>
        <p:nvSpPr>
          <p:cNvPr id="9" name="Shape 6"/>
          <p:cNvSpPr/>
          <p:nvPr/>
        </p:nvSpPr>
        <p:spPr>
          <a:xfrm>
            <a:off x="8007350" y="2609850"/>
            <a:ext cx="3721100" cy="939800"/>
          </a:xfrm>
          <a:prstGeom prst="rect">
            <a:avLst/>
          </a:prstGeom>
          <a:solidFill>
            <a:srgbClr val="F2F2F2"/>
          </a:solidFill>
          <a:ln w="12700">
            <a:solidFill>
              <a:srgbClr val="BFBFBF"/>
            </a:solidFill>
            <a:prstDash val="solid"/>
          </a:ln>
        </p:spPr>
        <p:txBody>
          <a:bodyPr/>
          <a:lstStyle/>
          <a:p>
            <a:endParaRPr lang="en-US"/>
          </a:p>
        </p:txBody>
      </p:sp>
      <p:sp>
        <p:nvSpPr>
          <p:cNvPr id="10" name="Shape 7"/>
          <p:cNvSpPr/>
          <p:nvPr/>
        </p:nvSpPr>
        <p:spPr>
          <a:xfrm>
            <a:off x="8001000" y="2603500"/>
            <a:ext cx="127000" cy="952500"/>
          </a:xfrm>
          <a:prstGeom prst="rect">
            <a:avLst/>
          </a:prstGeom>
          <a:solidFill>
            <a:srgbClr val="ED7D31"/>
          </a:solidFill>
          <a:ln/>
        </p:spPr>
        <p:txBody>
          <a:bodyPr/>
          <a:lstStyle/>
          <a:p>
            <a:endParaRPr lang="en-US"/>
          </a:p>
        </p:txBody>
      </p:sp>
      <p:sp>
        <p:nvSpPr>
          <p:cNvPr id="11" name="Text 8"/>
          <p:cNvSpPr/>
          <p:nvPr/>
        </p:nvSpPr>
        <p:spPr>
          <a:xfrm>
            <a:off x="8280400" y="2679700"/>
            <a:ext cx="3401060" cy="36068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94% → 100%</a:t>
            </a:r>
            <a:endParaRPr lang="en-US" sz="2400" dirty="0"/>
          </a:p>
        </p:txBody>
      </p:sp>
      <p:sp>
        <p:nvSpPr>
          <p:cNvPr id="12" name="Text 9"/>
          <p:cNvSpPr/>
          <p:nvPr/>
        </p:nvSpPr>
        <p:spPr>
          <a:xfrm>
            <a:off x="8280400" y="3060700"/>
            <a:ext cx="3441700" cy="4191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crash rate at width 2200, and from 2220 upward</a:t>
            </a:r>
            <a:endParaRPr lang="en-US" sz="1200" dirty="0"/>
          </a:p>
        </p:txBody>
      </p:sp>
      <p:sp>
        <p:nvSpPr>
          <p:cNvPr id="13" name="Shape 10"/>
          <p:cNvSpPr/>
          <p:nvPr/>
        </p:nvSpPr>
        <p:spPr>
          <a:xfrm>
            <a:off x="8007350" y="3689350"/>
            <a:ext cx="3721100" cy="939800"/>
          </a:xfrm>
          <a:prstGeom prst="rect">
            <a:avLst/>
          </a:prstGeom>
          <a:solidFill>
            <a:srgbClr val="F2F2F2"/>
          </a:solidFill>
          <a:ln w="12700">
            <a:solidFill>
              <a:srgbClr val="BFBFBF"/>
            </a:solidFill>
            <a:prstDash val="solid"/>
          </a:ln>
        </p:spPr>
        <p:txBody>
          <a:bodyPr/>
          <a:lstStyle/>
          <a:p>
            <a:endParaRPr lang="en-US"/>
          </a:p>
        </p:txBody>
      </p:sp>
      <p:sp>
        <p:nvSpPr>
          <p:cNvPr id="14" name="Shape 11"/>
          <p:cNvSpPr/>
          <p:nvPr/>
        </p:nvSpPr>
        <p:spPr>
          <a:xfrm>
            <a:off x="8001000" y="3683000"/>
            <a:ext cx="127000" cy="952500"/>
          </a:xfrm>
          <a:prstGeom prst="rect">
            <a:avLst/>
          </a:prstGeom>
          <a:solidFill>
            <a:srgbClr val="548235"/>
          </a:solidFill>
          <a:ln/>
        </p:spPr>
        <p:txBody>
          <a:bodyPr/>
          <a:lstStyle/>
          <a:p>
            <a:endParaRPr lang="en-US"/>
          </a:p>
        </p:txBody>
      </p:sp>
      <p:sp>
        <p:nvSpPr>
          <p:cNvPr id="15" name="Text 12"/>
          <p:cNvSpPr/>
          <p:nvPr/>
        </p:nvSpPr>
        <p:spPr>
          <a:xfrm>
            <a:off x="8280400" y="3759200"/>
            <a:ext cx="3401060" cy="360680"/>
          </a:xfrm>
          <a:prstGeom prst="rect">
            <a:avLst/>
          </a:prstGeom>
          <a:noFill/>
          <a:ln/>
        </p:spPr>
        <p:txBody>
          <a:bodyPr wrap="square" lIns="0" tIns="0" rIns="0" bIns="0" rtlCol="0" anchor="t">
            <a:normAutofit/>
          </a:bodyPr>
          <a:lstStyle/>
          <a:p>
            <a:pPr marL="0" indent="0" algn="l">
              <a:lnSpc>
                <a:spcPts val="2640"/>
              </a:lnSpc>
              <a:buNone/>
            </a:pPr>
            <a:r>
              <a:rPr lang="en-US" sz="2400" b="1" dirty="0">
                <a:solidFill>
                  <a:srgbClr val="154F90"/>
                </a:solidFill>
                <a:latin typeface="Roboto" pitchFamily="34" charset="0"/>
                <a:ea typeface="Roboto" pitchFamily="34" charset="-122"/>
                <a:cs typeface="Roboto" pitchFamily="34" charset="-120"/>
              </a:rPr>
              <a:t>43 of 52</a:t>
            </a:r>
            <a:endParaRPr lang="en-US" sz="2400" dirty="0"/>
          </a:p>
        </p:txBody>
      </p:sp>
      <p:sp>
        <p:nvSpPr>
          <p:cNvPr id="16" name="Text 13"/>
          <p:cNvSpPr/>
          <p:nvPr/>
        </p:nvSpPr>
        <p:spPr>
          <a:xfrm>
            <a:off x="8280400" y="4140200"/>
            <a:ext cx="3401060" cy="42164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000000"/>
                </a:solidFill>
                <a:latin typeface="Roboto" pitchFamily="34" charset="0"/>
                <a:ea typeface="Roboto" pitchFamily="34" charset="-122"/>
                <a:cs typeface="Roboto" pitchFamily="34" charset="-120"/>
              </a:rPr>
              <a:t>whole-pass scan anomalies fall between 400k and 800k cycles</a:t>
            </a:r>
            <a:endParaRPr lang="en-US" sz="1200" dirty="0"/>
          </a:p>
        </p:txBody>
      </p:sp>
      <p:sp>
        <p:nvSpPr>
          <p:cNvPr id="17" name="Shape 14"/>
          <p:cNvSpPr/>
          <p:nvPr/>
        </p:nvSpPr>
        <p:spPr>
          <a:xfrm>
            <a:off x="463550" y="4832350"/>
            <a:ext cx="5524500" cy="876300"/>
          </a:xfrm>
          <a:prstGeom prst="rect">
            <a:avLst/>
          </a:prstGeom>
          <a:solidFill>
            <a:srgbClr val="F2F2F2"/>
          </a:solidFill>
          <a:ln w="12700">
            <a:solidFill>
              <a:srgbClr val="BFBFBF"/>
            </a:solidFill>
            <a:prstDash val="solid"/>
          </a:ln>
        </p:spPr>
        <p:txBody>
          <a:bodyPr/>
          <a:lstStyle/>
          <a:p>
            <a:endParaRPr lang="en-US"/>
          </a:p>
        </p:txBody>
      </p:sp>
      <p:sp>
        <p:nvSpPr>
          <p:cNvPr id="18" name="Shape 15"/>
          <p:cNvSpPr/>
          <p:nvPr/>
        </p:nvSpPr>
        <p:spPr>
          <a:xfrm>
            <a:off x="457200" y="4826000"/>
            <a:ext cx="127000" cy="889000"/>
          </a:xfrm>
          <a:prstGeom prst="rect">
            <a:avLst/>
          </a:prstGeom>
          <a:solidFill>
            <a:srgbClr val="ED7D31"/>
          </a:solidFill>
          <a:ln/>
        </p:spPr>
        <p:txBody>
          <a:bodyPr/>
          <a:lstStyle/>
          <a:p>
            <a:endParaRPr lang="en-US"/>
          </a:p>
        </p:txBody>
      </p:sp>
      <p:sp>
        <p:nvSpPr>
          <p:cNvPr id="19" name="Text 16"/>
          <p:cNvSpPr/>
          <p:nvPr/>
        </p:nvSpPr>
        <p:spPr>
          <a:xfrm>
            <a:off x="736600" y="4914900"/>
            <a:ext cx="5284724"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Timing sets the crash cost</a:t>
            </a:r>
            <a:endParaRPr lang="en-US" sz="1400" dirty="0"/>
          </a:p>
        </p:txBody>
      </p:sp>
      <p:sp>
        <p:nvSpPr>
          <p:cNvPr id="20" name="Text 17"/>
          <p:cNvSpPr/>
          <p:nvPr/>
        </p:nvSpPr>
        <p:spPr>
          <a:xfrm>
            <a:off x="736600" y="5181600"/>
            <a:ext cx="5284724"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whole@379,324: 122 anomalies and 105 crashes in 300; four selected stage offsets crash at most once in 300.</a:t>
            </a:r>
            <a:endParaRPr lang="en-US" sz="1300" dirty="0"/>
          </a:p>
        </p:txBody>
      </p:sp>
      <p:sp>
        <p:nvSpPr>
          <p:cNvPr id="21" name="Shape 18"/>
          <p:cNvSpPr/>
          <p:nvPr/>
        </p:nvSpPr>
        <p:spPr>
          <a:xfrm>
            <a:off x="6203950" y="4832350"/>
            <a:ext cx="5524500" cy="876300"/>
          </a:xfrm>
          <a:prstGeom prst="rect">
            <a:avLst/>
          </a:prstGeom>
          <a:solidFill>
            <a:srgbClr val="F2F2F2"/>
          </a:solidFill>
          <a:ln w="12700">
            <a:solidFill>
              <a:srgbClr val="BFBFBF"/>
            </a:solidFill>
            <a:prstDash val="solid"/>
          </a:ln>
        </p:spPr>
        <p:txBody>
          <a:bodyPr/>
          <a:lstStyle/>
          <a:p>
            <a:endParaRPr lang="en-US"/>
          </a:p>
        </p:txBody>
      </p:sp>
      <p:sp>
        <p:nvSpPr>
          <p:cNvPr id="22" name="Shape 19"/>
          <p:cNvSpPr/>
          <p:nvPr/>
        </p:nvSpPr>
        <p:spPr>
          <a:xfrm>
            <a:off x="6197600" y="4826000"/>
            <a:ext cx="127000" cy="889000"/>
          </a:xfrm>
          <a:prstGeom prst="rect">
            <a:avLst/>
          </a:prstGeom>
          <a:solidFill>
            <a:srgbClr val="154F90"/>
          </a:solidFill>
          <a:ln/>
        </p:spPr>
        <p:txBody>
          <a:bodyPr/>
          <a:lstStyle/>
          <a:p>
            <a:endParaRPr lang="en-US"/>
          </a:p>
        </p:txBody>
      </p:sp>
      <p:sp>
        <p:nvSpPr>
          <p:cNvPr id="23" name="Text 20"/>
          <p:cNvSpPr/>
          <p:nvPr/>
        </p:nvSpPr>
        <p:spPr>
          <a:xfrm>
            <a:off x="6477000" y="4914900"/>
            <a:ext cx="5284724" cy="23876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54F90"/>
                </a:solidFill>
                <a:latin typeface="Roboto" pitchFamily="34" charset="0"/>
                <a:ea typeface="Roboto" pitchFamily="34" charset="-122"/>
                <a:cs typeface="Roboto" pitchFamily="34" charset="-120"/>
              </a:rPr>
              <a:t>Late cycles are not safe</a:t>
            </a:r>
            <a:endParaRPr lang="en-US" sz="1400" dirty="0"/>
          </a:p>
        </p:txBody>
      </p:sp>
      <p:sp>
        <p:nvSpPr>
          <p:cNvPr id="24" name="Text 21"/>
          <p:cNvSpPr/>
          <p:nvPr/>
        </p:nvSpPr>
        <p:spPr>
          <a:xfrm>
            <a:off x="6477000" y="5181600"/>
            <a:ext cx="5284724"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Stage scans find vulnerable MLP and lm_head offsets past the 800k point of the whole pass.</a:t>
            </a:r>
            <a:endParaRPr lang="en-US" sz="1300" dirty="0"/>
          </a:p>
        </p:txBody>
      </p:sp>
      <p:pic>
        <p:nvPicPr>
          <p:cNvPr id="25" name="Image 1"/>
          <p:cNvPicPr>
            <a:picLocks noChangeAspect="1"/>
          </p:cNvPicPr>
          <p:nvPr/>
        </p:nvPicPr>
        <p:blipFill>
          <a:blip r:embed="rId4"/>
          <a:srcRect l="-391" r="-391"/>
          <a:stretch/>
        </p:blipFill>
        <p:spPr>
          <a:xfrm>
            <a:off x="76200" y="6394450"/>
            <a:ext cx="349250" cy="336550"/>
          </a:xfrm>
          <a:prstGeom prst="rect">
            <a:avLst/>
          </a:prstGeom>
        </p:spPr>
      </p:pic>
      <p:sp>
        <p:nvSpPr>
          <p:cNvPr id="26" name="Text 22"/>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7" name="Text 23"/>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Backup: Outcome Counts and Wilson Intervals</a:t>
            </a:r>
            <a:endParaRPr lang="en-US" sz="2800" dirty="0"/>
          </a:p>
        </p:txBody>
      </p:sp>
      <p:sp>
        <p:nvSpPr>
          <p:cNvPr id="3" name="Shape 1"/>
          <p:cNvSpPr/>
          <p:nvPr/>
        </p:nvSpPr>
        <p:spPr>
          <a:xfrm>
            <a:off x="11731625" y="1371600"/>
            <a:ext cx="0" cy="3737610"/>
          </a:xfrm>
          <a:prstGeom prst="line">
            <a:avLst/>
          </a:prstGeom>
          <a:noFill/>
          <a:ln w="6350">
            <a:solidFill>
              <a:srgbClr val="BFBFBF"/>
            </a:solidFill>
            <a:prstDash val="solid"/>
          </a:ln>
        </p:spPr>
        <p:txBody>
          <a:bodyPr/>
          <a:lstStyle/>
          <a:p>
            <a:endParaRPr lang="en-US"/>
          </a:p>
        </p:txBody>
      </p:sp>
      <p:sp>
        <p:nvSpPr>
          <p:cNvPr id="4" name="Shape 2"/>
          <p:cNvSpPr/>
          <p:nvPr/>
        </p:nvSpPr>
        <p:spPr>
          <a:xfrm>
            <a:off x="457200" y="5106035"/>
            <a:ext cx="11277600" cy="0"/>
          </a:xfrm>
          <a:prstGeom prst="line">
            <a:avLst/>
          </a:prstGeom>
          <a:noFill/>
          <a:ln w="6350">
            <a:solidFill>
              <a:srgbClr val="BFBFBF"/>
            </a:solidFill>
            <a:prstDash val="solid"/>
          </a:ln>
        </p:spPr>
        <p:txBody>
          <a:bodyPr/>
          <a:lstStyle/>
          <a:p>
            <a:endParaRPr lang="en-US"/>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69900" y="1384300"/>
          <a:ext cx="11258550" cy="3718560"/>
        </p:xfrm>
        <a:graphic>
          <a:graphicData uri="http://schemas.openxmlformats.org/drawingml/2006/table">
            <a:tbl>
              <a:tblPr/>
              <a:tblGrid>
                <a:gridCol w="2702052">
                  <a:extLst>
                    <a:ext uri="{9D8B030D-6E8A-4147-A177-3AD203B41FA5}">
                      <a16:colId xmlns:a16="http://schemas.microsoft.com/office/drawing/2014/main" val="20000"/>
                    </a:ext>
                  </a:extLst>
                </a:gridCol>
                <a:gridCol w="900684">
                  <a:extLst>
                    <a:ext uri="{9D8B030D-6E8A-4147-A177-3AD203B41FA5}">
                      <a16:colId xmlns:a16="http://schemas.microsoft.com/office/drawing/2014/main" val="20001"/>
                    </a:ext>
                  </a:extLst>
                </a:gridCol>
                <a:gridCol w="900684">
                  <a:extLst>
                    <a:ext uri="{9D8B030D-6E8A-4147-A177-3AD203B41FA5}">
                      <a16:colId xmlns:a16="http://schemas.microsoft.com/office/drawing/2014/main" val="20002"/>
                    </a:ext>
                  </a:extLst>
                </a:gridCol>
                <a:gridCol w="900684">
                  <a:extLst>
                    <a:ext uri="{9D8B030D-6E8A-4147-A177-3AD203B41FA5}">
                      <a16:colId xmlns:a16="http://schemas.microsoft.com/office/drawing/2014/main" val="20003"/>
                    </a:ext>
                  </a:extLst>
                </a:gridCol>
                <a:gridCol w="900684">
                  <a:extLst>
                    <a:ext uri="{9D8B030D-6E8A-4147-A177-3AD203B41FA5}">
                      <a16:colId xmlns:a16="http://schemas.microsoft.com/office/drawing/2014/main" val="20004"/>
                    </a:ext>
                  </a:extLst>
                </a:gridCol>
                <a:gridCol w="900684">
                  <a:extLst>
                    <a:ext uri="{9D8B030D-6E8A-4147-A177-3AD203B41FA5}">
                      <a16:colId xmlns:a16="http://schemas.microsoft.com/office/drawing/2014/main" val="20005"/>
                    </a:ext>
                  </a:extLst>
                </a:gridCol>
                <a:gridCol w="900684">
                  <a:extLst>
                    <a:ext uri="{9D8B030D-6E8A-4147-A177-3AD203B41FA5}">
                      <a16:colId xmlns:a16="http://schemas.microsoft.com/office/drawing/2014/main" val="20006"/>
                    </a:ext>
                  </a:extLst>
                </a:gridCol>
                <a:gridCol w="3152394">
                  <a:extLst>
                    <a:ext uri="{9D8B030D-6E8A-4147-A177-3AD203B41FA5}">
                      <a16:colId xmlns:a16="http://schemas.microsoft.com/office/drawing/2014/main" val="20007"/>
                    </a:ext>
                  </a:extLst>
                </a:gridCol>
              </a:tblGrid>
              <a:tr h="309880">
                <a:tc>
                  <a:txBody>
                    <a:bodyPr/>
                    <a:lstStyle/>
                    <a:p>
                      <a:pPr marL="0" indent="0">
                        <a:lnSpc>
                          <a:spcPts val="1680"/>
                        </a:lnSpc>
                        <a:buNone/>
                      </a:pPr>
                      <a:r>
                        <a:rPr lang="en-US" sz="1200" b="1" dirty="0">
                          <a:solidFill>
                            <a:srgbClr val="FFFFFF"/>
                          </a:solidFill>
                          <a:latin typeface="Roboto" pitchFamily="34" charset="0"/>
                          <a:ea typeface="Roboto" pitchFamily="34" charset="-122"/>
                          <a:cs typeface="Roboto" pitchFamily="34" charset="-120"/>
                        </a:rPr>
                        <a:t>Location</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D</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A</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R</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S</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C</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NE</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680"/>
                        </a:lnSpc>
                        <a:buNone/>
                      </a:pPr>
                      <a:r>
                        <a:rPr lang="en-US" sz="1200" b="1" dirty="0">
                          <a:solidFill>
                            <a:srgbClr val="FFFFFF"/>
                          </a:solidFill>
                          <a:latin typeface="Roboto" pitchFamily="34" charset="0"/>
                          <a:ea typeface="Roboto" pitchFamily="34" charset="-122"/>
                          <a:cs typeface="Roboto" pitchFamily="34" charset="-120"/>
                        </a:rPr>
                        <a:t>NAR [Wilson 95%]</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mlp@531,080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299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299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0.997 [0.981, 0.999]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qkv@76,296</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241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241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50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0.803 [0.755, 0.844]</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lm_head@134,397</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232</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232</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67</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0.773 [0.723, 0.817]</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embed@8,549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224</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224</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76</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0.747 [0.695, 0.793]</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4"/>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softmax@32,967</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191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191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81</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28</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0.637 [0.581, 0.689]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kv_write@724</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129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129</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135</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36</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0.430 [0.375, 0.487]</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6"/>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whole@700,470</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188</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188</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112</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0.627 [0.571, 0.679]</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lm_head@22,563</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136</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26</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110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39</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125</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0.453 [0.398, 0.510]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whole@379,324</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122</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59</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63</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105</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73</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0.407 [0.353, 0.463]</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09"/>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lm_head@13,734</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75</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75</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174</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51</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0.250 [0.204, 0.302]</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10"/>
                  </a:ext>
                </a:extLst>
              </a:tr>
              <a:tr h="3098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lm_head@4,905</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54</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54</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204</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42</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gn="ctr">
                        <a:lnSpc>
                          <a:spcPts val="1680"/>
                        </a:lnSpc>
                        <a:buNone/>
                      </a:pPr>
                      <a:r>
                        <a:rPr lang="en-US" sz="1200" dirty="0">
                          <a:solidFill>
                            <a:srgbClr val="000000"/>
                          </a:solidFill>
                          <a:latin typeface="Roboto" pitchFamily="34" charset="0"/>
                          <a:ea typeface="Roboto" pitchFamily="34" charset="-122"/>
                          <a:cs typeface="Roboto" pitchFamily="34" charset="-120"/>
                        </a:rPr>
                        <a:t>0.180 [0.141, 0.227]</a:t>
                      </a:r>
                      <a:endParaRPr lang="en-US" sz="1200" dirty="0">
                        <a:latin typeface="Roboto" charset="0"/>
                        <a:ea typeface="Roboto" charset="0"/>
                        <a:cs typeface="Roboto" charset="0"/>
                      </a:endParaRPr>
                    </a:p>
                  </a:txBody>
                  <a:tcPr marL="53340" marR="53340" marT="53340" marB="53340">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11"/>
                  </a:ext>
                </a:extLst>
              </a:tr>
            </a:tbl>
          </a:graphicData>
        </a:graphic>
      </p:graphicFrame>
      <p:sp>
        <p:nvSpPr>
          <p:cNvPr id="6" name="Text 3"/>
          <p:cNvSpPr/>
          <p:nvPr/>
        </p:nvSpPr>
        <p:spPr>
          <a:xfrm>
            <a:off x="457200" y="5397500"/>
            <a:ext cx="11615928" cy="45466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000000"/>
                </a:solidFill>
                <a:latin typeface="Roboto" pitchFamily="34" charset="0"/>
                <a:ea typeface="Roboto" pitchFamily="34" charset="-122"/>
                <a:cs typeface="Roboto" pitchFamily="34" charset="-120"/>
              </a:rPr>
              <a:t>D anomalies, A alarms, R read-back mismatches, S silent tokens, C crashes, NE no effect; every row has D = A + R + S and D + C + NE = 300. White rows: one offset per stage; gray: alarm-evasion candidates and whole-pass controls. Intervals ignore offset selection and board-to-board variation.</a:t>
            </a:r>
            <a:endParaRPr lang="en-US" sz="1300" dirty="0"/>
          </a:p>
        </p:txBody>
      </p:sp>
      <p:pic>
        <p:nvPicPr>
          <p:cNvPr id="7" name="Image 0"/>
          <p:cNvPicPr>
            <a:picLocks noChangeAspect="1"/>
          </p:cNvPicPr>
          <p:nvPr/>
        </p:nvPicPr>
        <p:blipFill>
          <a:blip r:embed="rId3"/>
          <a:srcRect l="-391" r="-391"/>
          <a:stretch/>
        </p:blipFill>
        <p:spPr>
          <a:xfrm>
            <a:off x="76200" y="6394450"/>
            <a:ext cx="349250" cy="336550"/>
          </a:xfrm>
          <a:prstGeom prst="rect">
            <a:avLst/>
          </a:prstGeom>
        </p:spPr>
      </p:pic>
      <p:sp>
        <p:nvSpPr>
          <p:cNvPr id="8" name="Text 4"/>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9" name="Text 5"/>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Backup: Attempts per Experiment</a:t>
            </a:r>
            <a:endParaRPr lang="en-US" sz="2800" dirty="0"/>
          </a:p>
        </p:txBody>
      </p:sp>
      <p:sp>
        <p:nvSpPr>
          <p:cNvPr id="3" name="Shape 1"/>
          <p:cNvSpPr/>
          <p:nvPr/>
        </p:nvSpPr>
        <p:spPr>
          <a:xfrm>
            <a:off x="11731625" y="1371600"/>
            <a:ext cx="0" cy="2361565"/>
          </a:xfrm>
          <a:prstGeom prst="line">
            <a:avLst/>
          </a:prstGeom>
          <a:noFill/>
          <a:ln w="6350">
            <a:solidFill>
              <a:srgbClr val="BFBFBF"/>
            </a:solidFill>
            <a:prstDash val="solid"/>
          </a:ln>
        </p:spPr>
        <p:txBody>
          <a:bodyPr/>
          <a:lstStyle/>
          <a:p>
            <a:endParaRPr lang="en-US"/>
          </a:p>
        </p:txBody>
      </p:sp>
      <p:sp>
        <p:nvSpPr>
          <p:cNvPr id="4" name="Shape 2"/>
          <p:cNvSpPr/>
          <p:nvPr/>
        </p:nvSpPr>
        <p:spPr>
          <a:xfrm>
            <a:off x="457200" y="3729990"/>
            <a:ext cx="11277600" cy="0"/>
          </a:xfrm>
          <a:prstGeom prst="line">
            <a:avLst/>
          </a:prstGeom>
          <a:noFill/>
          <a:ln w="6350">
            <a:solidFill>
              <a:srgbClr val="BFBFBF"/>
            </a:solidFill>
            <a:prstDash val="solid"/>
          </a:ln>
        </p:spPr>
        <p:txBody>
          <a:bodyPr/>
          <a:lstStyle/>
          <a:p>
            <a:endParaRPr lang="en-US"/>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69900" y="1384300"/>
          <a:ext cx="11258550" cy="2342515"/>
        </p:xfrm>
        <a:graphic>
          <a:graphicData uri="http://schemas.openxmlformats.org/drawingml/2006/table">
            <a:tbl>
              <a:tblPr/>
              <a:tblGrid>
                <a:gridCol w="3827907">
                  <a:extLst>
                    <a:ext uri="{9D8B030D-6E8A-4147-A177-3AD203B41FA5}">
                      <a16:colId xmlns:a16="http://schemas.microsoft.com/office/drawing/2014/main" val="20000"/>
                    </a:ext>
                  </a:extLst>
                </a:gridCol>
                <a:gridCol w="2026539">
                  <a:extLst>
                    <a:ext uri="{9D8B030D-6E8A-4147-A177-3AD203B41FA5}">
                      <a16:colId xmlns:a16="http://schemas.microsoft.com/office/drawing/2014/main" val="20001"/>
                    </a:ext>
                  </a:extLst>
                </a:gridCol>
                <a:gridCol w="5404104">
                  <a:extLst>
                    <a:ext uri="{9D8B030D-6E8A-4147-A177-3AD203B41FA5}">
                      <a16:colId xmlns:a16="http://schemas.microsoft.com/office/drawing/2014/main" val="20002"/>
                    </a:ext>
                  </a:extLst>
                </a:gridCol>
              </a:tblGrid>
              <a:tr h="334645">
                <a:tc>
                  <a:txBody>
                    <a:bodyPr/>
                    <a:lstStyle/>
                    <a:p>
                      <a:pPr marL="0" indent="0">
                        <a:lnSpc>
                          <a:spcPts val="1820"/>
                        </a:lnSpc>
                        <a:buNone/>
                      </a:pPr>
                      <a:r>
                        <a:rPr lang="en-US" sz="1300" b="1" dirty="0">
                          <a:solidFill>
                            <a:srgbClr val="FFFFFF"/>
                          </a:solidFill>
                          <a:latin typeface="Roboto" pitchFamily="34" charset="0"/>
                          <a:ea typeface="Roboto" pitchFamily="34" charset="-122"/>
                          <a:cs typeface="Roboto" pitchFamily="34" charset="-120"/>
                        </a:rPr>
                        <a:t>Experiment</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gn="ctr">
                        <a:lnSpc>
                          <a:spcPts val="1820"/>
                        </a:lnSpc>
                        <a:buNone/>
                      </a:pPr>
                      <a:r>
                        <a:rPr lang="en-US" sz="1300" b="1" dirty="0">
                          <a:solidFill>
                            <a:srgbClr val="FFFFFF"/>
                          </a:solidFill>
                          <a:latin typeface="Roboto" pitchFamily="34" charset="0"/>
                          <a:ea typeface="Roboto" pitchFamily="34" charset="-122"/>
                          <a:cs typeface="Roboto" pitchFamily="34" charset="-120"/>
                        </a:rPr>
                        <a:t>Attempts</a:t>
                      </a:r>
                      <a:endParaRPr lang="en-US" sz="1300" dirty="0">
                        <a:latin typeface="Roboto" charset="0"/>
                        <a:ea typeface="Roboto" charset="0"/>
                        <a:cs typeface="Roboto" charset="0"/>
                      </a:endParaRPr>
                    </a:p>
                  </a:txBody>
                  <a:tcPr marL="57785" marR="57785" marT="57785" marB="57785">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820"/>
                        </a:lnSpc>
                        <a:buNone/>
                      </a:pPr>
                      <a:r>
                        <a:rPr lang="en-US" sz="1300" b="1" dirty="0">
                          <a:solidFill>
                            <a:srgbClr val="FFFFFF"/>
                          </a:solidFill>
                          <a:latin typeface="Roboto" pitchFamily="34" charset="0"/>
                          <a:ea typeface="Roboto" pitchFamily="34" charset="-122"/>
                          <a:cs typeface="Roboto" pitchFamily="34" charset="-120"/>
                        </a:rPr>
                        <a:t>Used for</a:t>
                      </a:r>
                      <a:endParaRPr lang="en-US" sz="1300" dirty="0">
                        <a:latin typeface="Roboto" charset="0"/>
                        <a:ea typeface="Roboto" charset="0"/>
                        <a:cs typeface="Roboto" charset="0"/>
                      </a:endParaRPr>
                    </a:p>
                  </a:txBody>
                  <a:tcPr marL="57785" marR="57785" marT="57785" marB="57785">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Glitch parameter search</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820"/>
                        </a:lnSpc>
                        <a:buNone/>
                      </a:pPr>
                      <a:r>
                        <a:rPr lang="en-US" sz="1300" dirty="0">
                          <a:solidFill>
                            <a:srgbClr val="000000"/>
                          </a:solidFill>
                          <a:latin typeface="Roboto" pitchFamily="34" charset="0"/>
                          <a:ea typeface="Roboto" pitchFamily="34" charset="-122"/>
                          <a:cs typeface="Roboto" pitchFamily="34" charset="-120"/>
                        </a:rPr>
                        <a:t>3,000</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Choosing width, phase offset and repeat</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Re-tests at eleven offsets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820"/>
                        </a:lnSpc>
                        <a:buNone/>
                      </a:pPr>
                      <a:r>
                        <a:rPr lang="en-US" sz="1300" dirty="0">
                          <a:solidFill>
                            <a:srgbClr val="000000"/>
                          </a:solidFill>
                          <a:latin typeface="Roboto" pitchFamily="34" charset="0"/>
                          <a:ea typeface="Roboto" pitchFamily="34" charset="-122"/>
                          <a:cs typeface="Roboto" pitchFamily="34" charset="-120"/>
                        </a:rPr>
                        <a:t>3,300</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Outcome rates at the selected offsets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Fixed-offset input variation</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820"/>
                        </a:lnSpc>
                        <a:buNone/>
                      </a:pPr>
                      <a:r>
                        <a:rPr lang="en-US" sz="1300" dirty="0">
                          <a:solidFill>
                            <a:srgbClr val="000000"/>
                          </a:solidFill>
                          <a:latin typeface="Roboto" pitchFamily="34" charset="0"/>
                          <a:ea typeface="Roboto" pitchFamily="34" charset="-122"/>
                          <a:cs typeface="Roboto" pitchFamily="34" charset="-120"/>
                        </a:rPr>
                        <a:t>2,800</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Whether an offset transfers across prompts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334645">
                <a:tc>
                  <a:txBody>
                    <a:bodyPr/>
                    <a:lstStyle/>
                    <a:p>
                      <a:pPr marL="0" indent="0">
                        <a:lnSpc>
                          <a:spcPts val="1820"/>
                        </a:lnSpc>
                        <a:buNone/>
                      </a:pPr>
                      <a:r>
                        <a:rPr lang="en-US" sz="1300" dirty="0">
                          <a:solidFill>
                            <a:srgbClr val="154F90"/>
                          </a:solidFill>
                          <a:latin typeface="Roboto" pitchFamily="34" charset="0"/>
                          <a:ea typeface="Roboto" pitchFamily="34" charset="-122"/>
                          <a:cs typeface="Roboto" pitchFamily="34" charset="-120"/>
                        </a:rPr>
                        <a:t>Defense evaluation (two rows above)</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BBC0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BC0C7"/>
                      </a:solidFill>
                      <a:prstDash val="solid"/>
                      <a:round/>
                      <a:headEnd type="none" w="med" len="med"/>
                      <a:tailEnd type="none" w="med" len="med"/>
                    </a:lnB>
                    <a:solidFill>
                      <a:srgbClr val="EAF1FA"/>
                    </a:solidFill>
                  </a:tcPr>
                </a:tc>
                <a:tc>
                  <a:txBody>
                    <a:bodyPr/>
                    <a:lstStyle/>
                    <a:p>
                      <a:pPr marL="0" indent="0" algn="ctr">
                        <a:lnSpc>
                          <a:spcPts val="1820"/>
                        </a:lnSpc>
                        <a:buNone/>
                      </a:pPr>
                      <a:r>
                        <a:rPr lang="en-US" sz="1300" dirty="0">
                          <a:solidFill>
                            <a:srgbClr val="154F90"/>
                          </a:solidFill>
                          <a:latin typeface="Roboto" pitchFamily="34" charset="0"/>
                          <a:ea typeface="Roboto" pitchFamily="34" charset="-122"/>
                          <a:cs typeface="Roboto" pitchFamily="34" charset="-120"/>
                        </a:rPr>
                        <a:t>6,100</a:t>
                      </a:r>
                      <a:endParaRPr lang="en-US" sz="1300" dirty="0">
                        <a:latin typeface="Roboto" charset="0"/>
                        <a:ea typeface="Roboto" charset="0"/>
                        <a:cs typeface="Roboto" charset="0"/>
                      </a:endParaRPr>
                    </a:p>
                  </a:txBody>
                  <a:tcPr marL="57785" marR="57785" marT="57785" marB="57785">
                    <a:lnL w="12700" cap="flat" cmpd="sng" algn="ctr">
                      <a:solidFill>
                        <a:srgbClr val="BBC0C7"/>
                      </a:solidFill>
                      <a:prstDash val="solid"/>
                      <a:round/>
                      <a:headEnd type="none" w="med" len="med"/>
                      <a:tailEnd type="none" w="med" len="med"/>
                    </a:lnL>
                    <a:lnR w="12700" cap="flat" cmpd="sng" algn="ctr">
                      <a:solidFill>
                        <a:srgbClr val="BBC0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BC0C7"/>
                      </a:solidFill>
                      <a:prstDash val="solid"/>
                      <a:round/>
                      <a:headEnd type="none" w="med" len="med"/>
                      <a:tailEnd type="none" w="med" len="med"/>
                    </a:lnB>
                    <a:solidFill>
                      <a:srgbClr val="EAF1FA"/>
                    </a:solidFill>
                  </a:tcPr>
                </a:tc>
                <a:tc>
                  <a:txBody>
                    <a:bodyPr/>
                    <a:lstStyle/>
                    <a:p>
                      <a:pPr marL="0" indent="0">
                        <a:lnSpc>
                          <a:spcPts val="1820"/>
                        </a:lnSpc>
                        <a:buNone/>
                      </a:pPr>
                      <a:r>
                        <a:rPr lang="en-US" sz="1300" dirty="0">
                          <a:solidFill>
                            <a:srgbClr val="154F90"/>
                          </a:solidFill>
                          <a:latin typeface="Roboto" pitchFamily="34" charset="0"/>
                          <a:ea typeface="Roboto" pitchFamily="34" charset="-122"/>
                          <a:cs typeface="Roboto" pitchFamily="34" charset="-120"/>
                        </a:rPr>
                        <a:t>Silent-token rate of the check</a:t>
                      </a:r>
                      <a:endParaRPr lang="en-US" sz="1300" dirty="0">
                        <a:latin typeface="Roboto" charset="0"/>
                        <a:ea typeface="Roboto" charset="0"/>
                        <a:cs typeface="Roboto" charset="0"/>
                      </a:endParaRPr>
                    </a:p>
                  </a:txBody>
                  <a:tcPr marL="57785" marR="57785" marT="57785" marB="57785">
                    <a:lnL w="12700" cap="flat" cmpd="sng" algn="ctr">
                      <a:solidFill>
                        <a:srgbClr val="BBC0C7"/>
                      </a:solidFill>
                      <a:prstDash val="solid"/>
                      <a:round/>
                      <a:headEnd type="none" w="med" len="med"/>
                      <a:tailEnd type="none" w="med" len="med"/>
                    </a:lnL>
                    <a:lnR w="12700" cap="flat" cmpd="sng" algn="ctr">
                      <a:solidFill>
                        <a:srgbClr val="BBC0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BC0C7"/>
                      </a:solidFill>
                      <a:prstDash val="solid"/>
                      <a:round/>
                      <a:headEnd type="none" w="med" len="med"/>
                      <a:tailEnd type="none" w="med" len="med"/>
                    </a:lnB>
                    <a:solidFill>
                      <a:srgbClr val="EAF1FA"/>
                    </a:solidFill>
                  </a:tcPr>
                </a:tc>
                <a:extLst>
                  <a:ext uri="{0D108BD9-81ED-4DB2-BD59-A6C34878D82A}">
                    <a16:rowId xmlns:a16="http://schemas.microsoft.com/office/drawing/2014/main" val="10004"/>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Host/device diagnostics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BC0C7"/>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820"/>
                        </a:lnSpc>
                        <a:buNone/>
                      </a:pPr>
                      <a:r>
                        <a:rPr lang="en-US" sz="1300" dirty="0">
                          <a:solidFill>
                            <a:srgbClr val="000000"/>
                          </a:solidFill>
                          <a:latin typeface="Roboto" pitchFamily="34" charset="0"/>
                          <a:ea typeface="Roboto" pitchFamily="34" charset="-122"/>
                          <a:cs typeface="Roboto" pitchFamily="34" charset="-120"/>
                        </a:rPr>
                        <a:t>100</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BC0C7"/>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Emitted token versus host arg max</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BC0C7"/>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r h="334645">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Later-token rollouts</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gn="ctr">
                        <a:lnSpc>
                          <a:spcPts val="1820"/>
                        </a:lnSpc>
                        <a:buNone/>
                      </a:pPr>
                      <a:r>
                        <a:rPr lang="en-US" sz="1300" dirty="0">
                          <a:solidFill>
                            <a:srgbClr val="000000"/>
                          </a:solidFill>
                          <a:latin typeface="Roboto" pitchFamily="34" charset="0"/>
                          <a:ea typeface="Roboto" pitchFamily="34" charset="-122"/>
                          <a:cs typeface="Roboto" pitchFamily="34" charset="-120"/>
                        </a:rPr>
                        <a:t>46–133 per offset</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000000"/>
                          </a:solidFill>
                          <a:latin typeface="Roboto" pitchFamily="34" charset="0"/>
                          <a:ea typeface="Roboto" pitchFamily="34" charset="-122"/>
                          <a:cs typeface="Roboto" pitchFamily="34" charset="-120"/>
                        </a:rPr>
                        <a:t>Drift after a single glitch</a:t>
                      </a:r>
                      <a:endParaRPr lang="en-US" sz="1300" dirty="0">
                        <a:latin typeface="Roboto" charset="0"/>
                        <a:ea typeface="Roboto" charset="0"/>
                        <a:cs typeface="Roboto"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 3"/>
          <p:cNvSpPr/>
          <p:nvPr/>
        </p:nvSpPr>
        <p:spPr>
          <a:xfrm>
            <a:off x="555244" y="4064000"/>
            <a:ext cx="11510264" cy="24479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b="1" dirty="0">
                <a:solidFill>
                  <a:srgbClr val="000000"/>
                </a:solidFill>
                <a:latin typeface="Roboto" pitchFamily="34" charset="0"/>
                <a:ea typeface="Roboto" pitchFamily="34" charset="-122"/>
                <a:cs typeface="Roboto" pitchFamily="34" charset="-120"/>
              </a:rPr>
              <a:t>Rule of three</a:t>
            </a:r>
            <a:r>
              <a:rPr lang="en-US" sz="1300" dirty="0">
                <a:solidFill>
                  <a:srgbClr val="000000"/>
                </a:solidFill>
                <a:latin typeface="Roboto" pitchFamily="34" charset="0"/>
                <a:ea typeface="Roboto" pitchFamily="34" charset="-122"/>
                <a:cs typeface="Roboto" pitchFamily="34" charset="-120"/>
              </a:rPr>
              <a:t> (zero silent tokens): 95% upper bound 3/N = 0.049% (6,100), 0.091% (3,300), 0.107% (2,800) per attempt.</a:t>
            </a:r>
            <a:endParaRPr lang="en-US" sz="1300" dirty="0"/>
          </a:p>
        </p:txBody>
      </p:sp>
      <p:sp>
        <p:nvSpPr>
          <p:cNvPr id="7" name="Text 4"/>
          <p:cNvSpPr/>
          <p:nvPr/>
        </p:nvSpPr>
        <p:spPr>
          <a:xfrm>
            <a:off x="555244" y="4372297"/>
            <a:ext cx="11510264" cy="24479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Alarms / (alarms + silent tokens) is </a:t>
            </a:r>
            <a:r>
              <a:rPr lang="en-US" sz="1300" b="1" dirty="0">
                <a:solidFill>
                  <a:srgbClr val="000000"/>
                </a:solidFill>
                <a:latin typeface="Roboto" pitchFamily="34" charset="0"/>
                <a:ea typeface="Roboto" pitchFamily="34" charset="-122"/>
                <a:cs typeface="Roboto" pitchFamily="34" charset="-120"/>
              </a:rPr>
              <a:t>not recall</a:t>
            </a:r>
            <a:r>
              <a:rPr lang="en-US" sz="1300" dirty="0">
                <a:solidFill>
                  <a:srgbClr val="000000"/>
                </a:solidFill>
                <a:latin typeface="Roboto" pitchFamily="34" charset="0"/>
                <a:ea typeface="Roboto" pitchFamily="34" charset="-122"/>
                <a:cs typeface="Roboto" pitchFamily="34" charset="-120"/>
              </a:rPr>
              <a:t>: alarms include faults that left the token unchanged.</a:t>
            </a:r>
            <a:endParaRPr lang="en-US" sz="1300" dirty="0"/>
          </a:p>
        </p:txBody>
      </p:sp>
      <p:sp>
        <p:nvSpPr>
          <p:cNvPr id="8" name="Text 5"/>
          <p:cNvSpPr/>
          <p:nvPr/>
        </p:nvSpPr>
        <p:spPr>
          <a:xfrm>
            <a:off x="555244" y="4680583"/>
            <a:ext cx="11510264" cy="244792"/>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Recall needs the alarms that also changed the token, which we have for only some offsets.</a:t>
            </a:r>
            <a:endParaRPr lang="en-US" sz="1300" dirty="0"/>
          </a:p>
        </p:txBody>
      </p:sp>
      <p:sp>
        <p:nvSpPr>
          <p:cNvPr id="9" name="Text 6"/>
          <p:cNvSpPr/>
          <p:nvPr/>
        </p:nvSpPr>
        <p:spPr>
          <a:xfrm>
            <a:off x="555244" y="4988880"/>
            <a:ext cx="11510264" cy="244793"/>
          </a:xfrm>
          <a:prstGeom prst="rect">
            <a:avLst/>
          </a:prstGeom>
          <a:noFill/>
          <a:ln/>
        </p:spPr>
        <p:txBody>
          <a:bodyPr wrap="square" lIns="0" tIns="0" rIns="0" bIns="0" rtlCol="0" anchor="t">
            <a:normAutofit/>
          </a:bodyPr>
          <a:lstStyle/>
          <a:p>
            <a:pPr marL="155956" indent="-155956" algn="l">
              <a:lnSpc>
                <a:spcPts val="1690"/>
              </a:lnSpc>
              <a:buSzPct val="100000"/>
              <a:buChar char="•"/>
            </a:pPr>
            <a:r>
              <a:rPr lang="en-US" sz="1300" dirty="0">
                <a:solidFill>
                  <a:srgbClr val="000000"/>
                </a:solidFill>
                <a:latin typeface="Roboto" pitchFamily="34" charset="0"/>
                <a:ea typeface="Roboto" pitchFamily="34" charset="-122"/>
                <a:cs typeface="Roboto" pitchFamily="34" charset="-120"/>
              </a:rPr>
              <a:t>Diagnostic at lm_head@4,905: the target survived 24 of 60 attempts; the host arg max differed 13 times, the device token never.</a:t>
            </a:r>
            <a:endParaRPr lang="en-US" sz="1300" dirty="0"/>
          </a:p>
        </p:txBody>
      </p:sp>
      <p:pic>
        <p:nvPicPr>
          <p:cNvPr id="10" name="Image 0"/>
          <p:cNvPicPr>
            <a:picLocks noChangeAspect="1"/>
          </p:cNvPicPr>
          <p:nvPr/>
        </p:nvPicPr>
        <p:blipFill>
          <a:blip r:embed="rId3"/>
          <a:srcRect l="-391" r="-391"/>
          <a:stretch/>
        </p:blipFill>
        <p:spPr>
          <a:xfrm>
            <a:off x="76200" y="6394450"/>
            <a:ext cx="349250" cy="336550"/>
          </a:xfrm>
          <a:prstGeom prst="rect">
            <a:avLst/>
          </a:prstGeom>
        </p:spPr>
      </p:pic>
      <p:sp>
        <p:nvSpPr>
          <p:cNvPr id="11" name="Text 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2" name="Text 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Key Observations</a:t>
            </a:r>
            <a:endParaRPr lang="en-US" sz="2800" dirty="0"/>
          </a:p>
        </p:txBody>
      </p:sp>
      <p:sp>
        <p:nvSpPr>
          <p:cNvPr id="3" name="Shape 1"/>
          <p:cNvSpPr/>
          <p:nvPr/>
        </p:nvSpPr>
        <p:spPr>
          <a:xfrm>
            <a:off x="457200" y="1416050"/>
            <a:ext cx="5441950" cy="1828800"/>
          </a:xfrm>
          <a:prstGeom prst="rect">
            <a:avLst/>
          </a:prstGeom>
          <a:solidFill>
            <a:srgbClr val="FFFFFF"/>
          </a:solidFill>
          <a:ln/>
        </p:spPr>
        <p:txBody>
          <a:bodyPr/>
          <a:lstStyle/>
          <a:p>
            <a:endParaRPr lang="en-US"/>
          </a:p>
        </p:txBody>
      </p:sp>
      <p:sp>
        <p:nvSpPr>
          <p:cNvPr id="4" name="Shape 2"/>
          <p:cNvSpPr/>
          <p:nvPr/>
        </p:nvSpPr>
        <p:spPr>
          <a:xfrm>
            <a:off x="457200" y="1425575"/>
            <a:ext cx="5441950" cy="0"/>
          </a:xfrm>
          <a:prstGeom prst="line">
            <a:avLst/>
          </a:prstGeom>
          <a:noFill/>
          <a:ln w="19050">
            <a:solidFill>
              <a:srgbClr val="154F90"/>
            </a:solidFill>
            <a:prstDash val="solid"/>
          </a:ln>
        </p:spPr>
        <p:txBody>
          <a:bodyPr/>
          <a:lstStyle/>
          <a:p>
            <a:endParaRPr lang="en-US"/>
          </a:p>
        </p:txBody>
      </p:sp>
      <p:sp>
        <p:nvSpPr>
          <p:cNvPr id="5" name="Shape 3"/>
          <p:cNvSpPr/>
          <p:nvPr/>
        </p:nvSpPr>
        <p:spPr>
          <a:xfrm>
            <a:off x="5889625" y="1416050"/>
            <a:ext cx="0" cy="1828800"/>
          </a:xfrm>
          <a:prstGeom prst="line">
            <a:avLst/>
          </a:prstGeom>
          <a:noFill/>
          <a:ln w="19050">
            <a:solidFill>
              <a:srgbClr val="154F90"/>
            </a:solidFill>
            <a:prstDash val="solid"/>
          </a:ln>
        </p:spPr>
        <p:txBody>
          <a:bodyPr/>
          <a:lstStyle/>
          <a:p>
            <a:endParaRPr lang="en-US"/>
          </a:p>
        </p:txBody>
      </p:sp>
      <p:sp>
        <p:nvSpPr>
          <p:cNvPr id="6" name="Shape 4"/>
          <p:cNvSpPr/>
          <p:nvPr/>
        </p:nvSpPr>
        <p:spPr>
          <a:xfrm>
            <a:off x="457200" y="3235325"/>
            <a:ext cx="5441950" cy="0"/>
          </a:xfrm>
          <a:prstGeom prst="line">
            <a:avLst/>
          </a:prstGeom>
          <a:noFill/>
          <a:ln w="19050">
            <a:solidFill>
              <a:srgbClr val="154F90"/>
            </a:solidFill>
            <a:prstDash val="solid"/>
          </a:ln>
        </p:spPr>
        <p:txBody>
          <a:bodyPr/>
          <a:lstStyle/>
          <a:p>
            <a:endParaRPr lang="en-US"/>
          </a:p>
        </p:txBody>
      </p:sp>
      <p:sp>
        <p:nvSpPr>
          <p:cNvPr id="7" name="Shape 5"/>
          <p:cNvSpPr/>
          <p:nvPr/>
        </p:nvSpPr>
        <p:spPr>
          <a:xfrm>
            <a:off x="508000" y="1416050"/>
            <a:ext cx="0" cy="1828800"/>
          </a:xfrm>
          <a:prstGeom prst="line">
            <a:avLst/>
          </a:prstGeom>
          <a:noFill/>
          <a:ln w="101600">
            <a:solidFill>
              <a:srgbClr val="154F90"/>
            </a:solidFill>
            <a:prstDash val="solid"/>
          </a:ln>
        </p:spPr>
        <p:txBody>
          <a:bodyPr/>
          <a:lstStyle/>
          <a:p>
            <a:endParaRPr lang="en-US"/>
          </a:p>
        </p:txBody>
      </p:sp>
      <p:sp>
        <p:nvSpPr>
          <p:cNvPr id="8" name="Text 6"/>
          <p:cNvSpPr/>
          <p:nvPr/>
        </p:nvSpPr>
        <p:spPr>
          <a:xfrm>
            <a:off x="723900" y="157480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4F90"/>
                </a:solidFill>
                <a:latin typeface="Roboto" pitchFamily="34" charset="0"/>
                <a:ea typeface="Roboto" pitchFamily="34" charset="-122"/>
                <a:cs typeface="Roboto" pitchFamily="34" charset="-120"/>
              </a:rPr>
              <a:t>Every stage is vulnerable</a:t>
            </a:r>
            <a:endParaRPr lang="en-US" sz="1800" dirty="0"/>
          </a:p>
        </p:txBody>
      </p:sp>
      <p:sp>
        <p:nvSpPr>
          <p:cNvPr id="9" name="Text 7"/>
          <p:cNvSpPr/>
          <p:nvPr/>
        </p:nvSpPr>
        <p:spPr>
          <a:xfrm>
            <a:off x="723900" y="1925315"/>
            <a:ext cx="5114671"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Each of six stages has an offset where 43.0–99.7% of glitches cause a non-crash anomaly, so protecting stored weights alone is not enough.</a:t>
            </a:r>
            <a:endParaRPr lang="en-US" sz="1400" dirty="0"/>
          </a:p>
        </p:txBody>
      </p:sp>
      <p:sp>
        <p:nvSpPr>
          <p:cNvPr id="10" name="Shape 8"/>
          <p:cNvSpPr/>
          <p:nvPr/>
        </p:nvSpPr>
        <p:spPr>
          <a:xfrm>
            <a:off x="6172200" y="1416050"/>
            <a:ext cx="5441950" cy="1828800"/>
          </a:xfrm>
          <a:prstGeom prst="rect">
            <a:avLst/>
          </a:prstGeom>
          <a:solidFill>
            <a:srgbClr val="FFFFFF"/>
          </a:solidFill>
          <a:ln/>
        </p:spPr>
        <p:txBody>
          <a:bodyPr/>
          <a:lstStyle/>
          <a:p>
            <a:endParaRPr lang="en-US"/>
          </a:p>
        </p:txBody>
      </p:sp>
      <p:sp>
        <p:nvSpPr>
          <p:cNvPr id="11" name="Shape 9"/>
          <p:cNvSpPr/>
          <p:nvPr/>
        </p:nvSpPr>
        <p:spPr>
          <a:xfrm>
            <a:off x="6172200" y="1425575"/>
            <a:ext cx="5441950" cy="0"/>
          </a:xfrm>
          <a:prstGeom prst="line">
            <a:avLst/>
          </a:prstGeom>
          <a:noFill/>
          <a:ln w="19050">
            <a:solidFill>
              <a:srgbClr val="ED7D31"/>
            </a:solidFill>
            <a:prstDash val="solid"/>
          </a:ln>
        </p:spPr>
        <p:txBody>
          <a:bodyPr/>
          <a:lstStyle/>
          <a:p>
            <a:endParaRPr lang="en-US"/>
          </a:p>
        </p:txBody>
      </p:sp>
      <p:sp>
        <p:nvSpPr>
          <p:cNvPr id="12" name="Shape 10"/>
          <p:cNvSpPr/>
          <p:nvPr/>
        </p:nvSpPr>
        <p:spPr>
          <a:xfrm>
            <a:off x="11604625" y="1416050"/>
            <a:ext cx="0" cy="1828800"/>
          </a:xfrm>
          <a:prstGeom prst="line">
            <a:avLst/>
          </a:prstGeom>
          <a:noFill/>
          <a:ln w="19050">
            <a:solidFill>
              <a:srgbClr val="ED7D31"/>
            </a:solidFill>
            <a:prstDash val="solid"/>
          </a:ln>
        </p:spPr>
        <p:txBody>
          <a:bodyPr/>
          <a:lstStyle/>
          <a:p>
            <a:endParaRPr lang="en-US"/>
          </a:p>
        </p:txBody>
      </p:sp>
      <p:sp>
        <p:nvSpPr>
          <p:cNvPr id="13" name="Shape 11"/>
          <p:cNvSpPr/>
          <p:nvPr/>
        </p:nvSpPr>
        <p:spPr>
          <a:xfrm>
            <a:off x="6172200" y="3235325"/>
            <a:ext cx="5441950" cy="0"/>
          </a:xfrm>
          <a:prstGeom prst="line">
            <a:avLst/>
          </a:prstGeom>
          <a:noFill/>
          <a:ln w="19050">
            <a:solidFill>
              <a:srgbClr val="ED7D31"/>
            </a:solidFill>
            <a:prstDash val="solid"/>
          </a:ln>
        </p:spPr>
        <p:txBody>
          <a:bodyPr/>
          <a:lstStyle/>
          <a:p>
            <a:endParaRPr lang="en-US"/>
          </a:p>
        </p:txBody>
      </p:sp>
      <p:sp>
        <p:nvSpPr>
          <p:cNvPr id="14" name="Shape 12"/>
          <p:cNvSpPr/>
          <p:nvPr/>
        </p:nvSpPr>
        <p:spPr>
          <a:xfrm>
            <a:off x="6223000" y="1416050"/>
            <a:ext cx="0" cy="1828800"/>
          </a:xfrm>
          <a:prstGeom prst="line">
            <a:avLst/>
          </a:prstGeom>
          <a:noFill/>
          <a:ln w="101600">
            <a:solidFill>
              <a:srgbClr val="ED7D31"/>
            </a:solidFill>
            <a:prstDash val="solid"/>
          </a:ln>
        </p:spPr>
        <p:txBody>
          <a:bodyPr/>
          <a:lstStyle/>
          <a:p>
            <a:endParaRPr lang="en-US"/>
          </a:p>
        </p:txBody>
      </p:sp>
      <p:sp>
        <p:nvSpPr>
          <p:cNvPr id="15" name="Text 13"/>
          <p:cNvSpPr/>
          <p:nvPr/>
        </p:nvSpPr>
        <p:spPr>
          <a:xfrm>
            <a:off x="6438900" y="157480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C55A11"/>
                </a:solidFill>
                <a:latin typeface="Roboto" pitchFamily="34" charset="0"/>
                <a:ea typeface="Roboto" pitchFamily="34" charset="-122"/>
                <a:cs typeface="Roboto" pitchFamily="34" charset="-120"/>
              </a:rPr>
              <a:t>Timing profiles don’t transfer</a:t>
            </a:r>
            <a:endParaRPr lang="en-US" sz="1800" dirty="0"/>
          </a:p>
        </p:txBody>
      </p:sp>
      <p:sp>
        <p:nvSpPr>
          <p:cNvPr id="16" name="Text 14"/>
          <p:cNvSpPr/>
          <p:nvPr/>
        </p:nvSpPr>
        <p:spPr>
          <a:xfrm>
            <a:off x="6438900" y="1925315"/>
            <a:ext cx="5114671"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Only the embed offset carried across prompts; the MLP and lm_head peaks moved with the input.</a:t>
            </a:r>
            <a:endParaRPr lang="en-US" sz="1400" dirty="0"/>
          </a:p>
        </p:txBody>
      </p:sp>
      <p:sp>
        <p:nvSpPr>
          <p:cNvPr id="17" name="Shape 15"/>
          <p:cNvSpPr/>
          <p:nvPr/>
        </p:nvSpPr>
        <p:spPr>
          <a:xfrm>
            <a:off x="457200" y="3517900"/>
            <a:ext cx="5441950" cy="1828800"/>
          </a:xfrm>
          <a:prstGeom prst="rect">
            <a:avLst/>
          </a:prstGeom>
          <a:solidFill>
            <a:srgbClr val="FFFFFF"/>
          </a:solidFill>
          <a:ln/>
        </p:spPr>
        <p:txBody>
          <a:bodyPr/>
          <a:lstStyle/>
          <a:p>
            <a:endParaRPr lang="en-US"/>
          </a:p>
        </p:txBody>
      </p:sp>
      <p:sp>
        <p:nvSpPr>
          <p:cNvPr id="18" name="Shape 16"/>
          <p:cNvSpPr/>
          <p:nvPr/>
        </p:nvSpPr>
        <p:spPr>
          <a:xfrm>
            <a:off x="457200" y="3527425"/>
            <a:ext cx="5441950" cy="0"/>
          </a:xfrm>
          <a:prstGeom prst="line">
            <a:avLst/>
          </a:prstGeom>
          <a:noFill/>
          <a:ln w="19050">
            <a:solidFill>
              <a:srgbClr val="2E75B6"/>
            </a:solidFill>
            <a:prstDash val="solid"/>
          </a:ln>
        </p:spPr>
        <p:txBody>
          <a:bodyPr/>
          <a:lstStyle/>
          <a:p>
            <a:endParaRPr lang="en-US"/>
          </a:p>
        </p:txBody>
      </p:sp>
      <p:sp>
        <p:nvSpPr>
          <p:cNvPr id="19" name="Shape 17"/>
          <p:cNvSpPr/>
          <p:nvPr/>
        </p:nvSpPr>
        <p:spPr>
          <a:xfrm>
            <a:off x="5889625" y="3517900"/>
            <a:ext cx="0" cy="1828800"/>
          </a:xfrm>
          <a:prstGeom prst="line">
            <a:avLst/>
          </a:prstGeom>
          <a:noFill/>
          <a:ln w="19050">
            <a:solidFill>
              <a:srgbClr val="2E75B6"/>
            </a:solidFill>
            <a:prstDash val="solid"/>
          </a:ln>
        </p:spPr>
        <p:txBody>
          <a:bodyPr/>
          <a:lstStyle/>
          <a:p>
            <a:endParaRPr lang="en-US"/>
          </a:p>
        </p:txBody>
      </p:sp>
      <p:sp>
        <p:nvSpPr>
          <p:cNvPr id="20" name="Shape 18"/>
          <p:cNvSpPr/>
          <p:nvPr/>
        </p:nvSpPr>
        <p:spPr>
          <a:xfrm>
            <a:off x="457200" y="5337175"/>
            <a:ext cx="5441950" cy="0"/>
          </a:xfrm>
          <a:prstGeom prst="line">
            <a:avLst/>
          </a:prstGeom>
          <a:noFill/>
          <a:ln w="19050">
            <a:solidFill>
              <a:srgbClr val="2E75B6"/>
            </a:solidFill>
            <a:prstDash val="solid"/>
          </a:ln>
        </p:spPr>
        <p:txBody>
          <a:bodyPr/>
          <a:lstStyle/>
          <a:p>
            <a:endParaRPr lang="en-US"/>
          </a:p>
        </p:txBody>
      </p:sp>
      <p:sp>
        <p:nvSpPr>
          <p:cNvPr id="21" name="Shape 19"/>
          <p:cNvSpPr/>
          <p:nvPr/>
        </p:nvSpPr>
        <p:spPr>
          <a:xfrm>
            <a:off x="508000" y="3517900"/>
            <a:ext cx="0" cy="1828800"/>
          </a:xfrm>
          <a:prstGeom prst="line">
            <a:avLst/>
          </a:prstGeom>
          <a:noFill/>
          <a:ln w="101600">
            <a:solidFill>
              <a:srgbClr val="2E75B6"/>
            </a:solidFill>
            <a:prstDash val="solid"/>
          </a:ln>
        </p:spPr>
        <p:txBody>
          <a:bodyPr/>
          <a:lstStyle/>
          <a:p>
            <a:endParaRPr lang="en-US"/>
          </a:p>
        </p:txBody>
      </p:sp>
      <p:sp>
        <p:nvSpPr>
          <p:cNvPr id="22" name="Text 20"/>
          <p:cNvSpPr/>
          <p:nvPr/>
        </p:nvSpPr>
        <p:spPr>
          <a:xfrm>
            <a:off x="723900" y="367665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E75B6"/>
                </a:solidFill>
                <a:latin typeface="Roboto" pitchFamily="34" charset="0"/>
                <a:ea typeface="Roboto" pitchFamily="34" charset="-122"/>
                <a:cs typeface="Roboto" pitchFamily="34" charset="-120"/>
              </a:rPr>
              <a:t>More alarms than token changes</a:t>
            </a:r>
            <a:endParaRPr lang="en-US" sz="1800" dirty="0"/>
          </a:p>
        </p:txBody>
      </p:sp>
      <p:sp>
        <p:nvSpPr>
          <p:cNvPr id="23" name="Text 21"/>
          <p:cNvSpPr/>
          <p:nvPr/>
        </p:nvSpPr>
        <p:spPr>
          <a:xfrm>
            <a:off x="723900" y="4027165"/>
            <a:ext cx="5114671"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The full-logit check also flags faults that leave the token unchanged, so halting on every alarm would cause denial of service.</a:t>
            </a:r>
            <a:endParaRPr lang="en-US" sz="1400" dirty="0"/>
          </a:p>
        </p:txBody>
      </p:sp>
      <p:sp>
        <p:nvSpPr>
          <p:cNvPr id="24" name="Shape 22"/>
          <p:cNvSpPr/>
          <p:nvPr/>
        </p:nvSpPr>
        <p:spPr>
          <a:xfrm>
            <a:off x="6172200" y="3517900"/>
            <a:ext cx="5441950" cy="1828800"/>
          </a:xfrm>
          <a:prstGeom prst="rect">
            <a:avLst/>
          </a:prstGeom>
          <a:solidFill>
            <a:srgbClr val="FFFFFF"/>
          </a:solidFill>
          <a:ln/>
        </p:spPr>
        <p:txBody>
          <a:bodyPr/>
          <a:lstStyle/>
          <a:p>
            <a:endParaRPr lang="en-US"/>
          </a:p>
        </p:txBody>
      </p:sp>
      <p:sp>
        <p:nvSpPr>
          <p:cNvPr id="25" name="Shape 23"/>
          <p:cNvSpPr/>
          <p:nvPr/>
        </p:nvSpPr>
        <p:spPr>
          <a:xfrm>
            <a:off x="6172200" y="3527425"/>
            <a:ext cx="5441950" cy="0"/>
          </a:xfrm>
          <a:prstGeom prst="line">
            <a:avLst/>
          </a:prstGeom>
          <a:noFill/>
          <a:ln w="19050">
            <a:solidFill>
              <a:srgbClr val="548235"/>
            </a:solidFill>
            <a:prstDash val="solid"/>
          </a:ln>
        </p:spPr>
        <p:txBody>
          <a:bodyPr/>
          <a:lstStyle/>
          <a:p>
            <a:endParaRPr lang="en-US"/>
          </a:p>
        </p:txBody>
      </p:sp>
      <p:sp>
        <p:nvSpPr>
          <p:cNvPr id="26" name="Shape 24"/>
          <p:cNvSpPr/>
          <p:nvPr/>
        </p:nvSpPr>
        <p:spPr>
          <a:xfrm>
            <a:off x="11604625" y="3517900"/>
            <a:ext cx="0" cy="1828800"/>
          </a:xfrm>
          <a:prstGeom prst="line">
            <a:avLst/>
          </a:prstGeom>
          <a:noFill/>
          <a:ln w="19050">
            <a:solidFill>
              <a:srgbClr val="548235"/>
            </a:solidFill>
            <a:prstDash val="solid"/>
          </a:ln>
        </p:spPr>
        <p:txBody>
          <a:bodyPr/>
          <a:lstStyle/>
          <a:p>
            <a:endParaRPr lang="en-US"/>
          </a:p>
        </p:txBody>
      </p:sp>
      <p:sp>
        <p:nvSpPr>
          <p:cNvPr id="27" name="Shape 25"/>
          <p:cNvSpPr/>
          <p:nvPr/>
        </p:nvSpPr>
        <p:spPr>
          <a:xfrm>
            <a:off x="6172200" y="5337175"/>
            <a:ext cx="5441950" cy="0"/>
          </a:xfrm>
          <a:prstGeom prst="line">
            <a:avLst/>
          </a:prstGeom>
          <a:noFill/>
          <a:ln w="19050">
            <a:solidFill>
              <a:srgbClr val="548235"/>
            </a:solidFill>
            <a:prstDash val="solid"/>
          </a:ln>
        </p:spPr>
        <p:txBody>
          <a:bodyPr/>
          <a:lstStyle/>
          <a:p>
            <a:endParaRPr lang="en-US"/>
          </a:p>
        </p:txBody>
      </p:sp>
      <p:sp>
        <p:nvSpPr>
          <p:cNvPr id="28" name="Shape 26"/>
          <p:cNvSpPr/>
          <p:nvPr/>
        </p:nvSpPr>
        <p:spPr>
          <a:xfrm>
            <a:off x="6223000" y="3517900"/>
            <a:ext cx="0" cy="1828800"/>
          </a:xfrm>
          <a:prstGeom prst="line">
            <a:avLst/>
          </a:prstGeom>
          <a:noFill/>
          <a:ln w="101600">
            <a:solidFill>
              <a:srgbClr val="548235"/>
            </a:solidFill>
            <a:prstDash val="solid"/>
          </a:ln>
        </p:spPr>
        <p:txBody>
          <a:bodyPr/>
          <a:lstStyle/>
          <a:p>
            <a:endParaRPr lang="en-US"/>
          </a:p>
        </p:txBody>
      </p:sp>
      <p:sp>
        <p:nvSpPr>
          <p:cNvPr id="29" name="Text 27"/>
          <p:cNvSpPr/>
          <p:nvPr/>
        </p:nvSpPr>
        <p:spPr>
          <a:xfrm>
            <a:off x="6438900" y="3676650"/>
            <a:ext cx="511467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548235"/>
                </a:solidFill>
                <a:latin typeface="Roboto" pitchFamily="34" charset="0"/>
                <a:ea typeface="Roboto" pitchFamily="34" charset="-122"/>
                <a:cs typeface="Roboto" pitchFamily="34" charset="-120"/>
              </a:rPr>
              <a:t>A glitch can affect later tokens</a:t>
            </a:r>
            <a:endParaRPr lang="en-US" sz="1800" dirty="0"/>
          </a:p>
        </p:txBody>
      </p:sp>
      <p:sp>
        <p:nvSpPr>
          <p:cNvPr id="30" name="Text 28"/>
          <p:cNvSpPr/>
          <p:nvPr/>
        </p:nvSpPr>
        <p:spPr>
          <a:xfrm>
            <a:off x="6438900" y="4027165"/>
            <a:ext cx="5114671"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000000"/>
                </a:solidFill>
                <a:latin typeface="Roboto" pitchFamily="34" charset="0"/>
                <a:ea typeface="Roboto" pitchFamily="34" charset="-122"/>
                <a:cs typeface="Roboto" pitchFamily="34" charset="-120"/>
              </a:rPr>
              <a:t>One glitch at qkv changed a later token while the current one stayed correct (PDR 0.049).</a:t>
            </a:r>
            <a:endParaRPr lang="en-US" sz="1400" dirty="0"/>
          </a:p>
        </p:txBody>
      </p:sp>
      <p:sp>
        <p:nvSpPr>
          <p:cNvPr id="31" name="Text 29"/>
          <p:cNvSpPr/>
          <p:nvPr/>
        </p:nvSpPr>
        <p:spPr>
          <a:xfrm>
            <a:off x="463550" y="5721350"/>
            <a:ext cx="11233150" cy="421640"/>
          </a:xfrm>
          <a:prstGeom prst="roundRect">
            <a:avLst>
              <a:gd name="adj" fmla="val 13554"/>
            </a:avLst>
          </a:prstGeom>
          <a:solidFill>
            <a:srgbClr val="FFF8DC"/>
          </a:solidFill>
          <a:ln w="12700">
            <a:solidFill>
              <a:srgbClr val="B8860B"/>
            </a:solidFill>
            <a:prstDash val="solid"/>
          </a:ln>
        </p:spPr>
        <p:txBody>
          <a:bodyPr wrap="square" lIns="0" tIns="78511" rIns="0" bIns="53111" rtlCol="0" anchor="t">
            <a:normAutofit/>
          </a:bodyPr>
          <a:lstStyle/>
          <a:p>
            <a:pPr marL="0" indent="0" algn="ctr">
              <a:lnSpc>
                <a:spcPts val="1820"/>
              </a:lnSpc>
              <a:buNone/>
            </a:pPr>
            <a:r>
              <a:rPr lang="en-US" sz="1400" i="1" dirty="0">
                <a:solidFill>
                  <a:srgbClr val="000000"/>
                </a:solidFill>
                <a:latin typeface="Roboto" pitchFamily="34" charset="0"/>
                <a:ea typeface="Roboto" pitchFamily="34" charset="-122"/>
                <a:cs typeface="Roboto" pitchFamily="34" charset="-120"/>
              </a:rPr>
              <a:t>Defenses need to protect </a:t>
            </a:r>
            <a:r>
              <a:rPr lang="en-US" sz="1400" b="1" i="1" dirty="0">
                <a:solidFill>
                  <a:srgbClr val="000000"/>
                </a:solidFill>
                <a:latin typeface="Roboto" pitchFamily="34" charset="0"/>
                <a:ea typeface="Roboto" pitchFamily="34" charset="-122"/>
                <a:cs typeface="Roboto" pitchFamily="34" charset="-120"/>
              </a:rPr>
              <a:t>the computation in every stage</a:t>
            </a:r>
            <a:r>
              <a:rPr lang="en-US" sz="1400" i="1" dirty="0">
                <a:solidFill>
                  <a:srgbClr val="000000"/>
                </a:solidFill>
                <a:latin typeface="Roboto" pitchFamily="34" charset="0"/>
                <a:ea typeface="Roboto" pitchFamily="34" charset="-122"/>
                <a:cs typeface="Roboto" pitchFamily="34" charset="-120"/>
              </a:rPr>
              <a:t> and </a:t>
            </a:r>
            <a:r>
              <a:rPr lang="en-US" sz="1400" b="1" i="1" dirty="0">
                <a:solidFill>
                  <a:srgbClr val="000000"/>
                </a:solidFill>
                <a:latin typeface="Roboto" pitchFamily="34" charset="0"/>
                <a:ea typeface="Roboto" pitchFamily="34" charset="-122"/>
                <a:cs typeface="Roboto" pitchFamily="34" charset="-120"/>
              </a:rPr>
              <a:t>the state carried between tokens</a:t>
            </a:r>
            <a:r>
              <a:rPr lang="en-US" sz="1400" i="1" dirty="0">
                <a:solidFill>
                  <a:srgbClr val="000000"/>
                </a:solidFill>
                <a:latin typeface="Roboto" pitchFamily="34" charset="0"/>
                <a:ea typeface="Roboto" pitchFamily="34" charset="-122"/>
                <a:cs typeface="Roboto" pitchFamily="34" charset="-120"/>
              </a:rPr>
              <a:t>, </a:t>
            </a:r>
            <a:r>
              <a:rPr lang="en-US" sz="1400" b="1" i="1" dirty="0">
                <a:solidFill>
                  <a:srgbClr val="C00000"/>
                </a:solidFill>
                <a:latin typeface="Roboto" pitchFamily="34" charset="0"/>
                <a:ea typeface="Roboto" pitchFamily="34" charset="-122"/>
                <a:cs typeface="Roboto" pitchFamily="34" charset="-120"/>
              </a:rPr>
              <a:t>not only the stored weights</a:t>
            </a:r>
            <a:r>
              <a:rPr lang="en-US" sz="1400" i="1" dirty="0">
                <a:solidFill>
                  <a:srgbClr val="000000"/>
                </a:solidFill>
                <a:latin typeface="Roboto" pitchFamily="34" charset="0"/>
                <a:ea typeface="Roboto" pitchFamily="34" charset="-122"/>
                <a:cs typeface="Roboto" pitchFamily="34" charset="-120"/>
              </a:rPr>
              <a:t>.</a:t>
            </a:r>
            <a:endParaRPr lang="en-US" sz="1400" dirty="0"/>
          </a:p>
        </p:txBody>
      </p:sp>
      <p:pic>
        <p:nvPicPr>
          <p:cNvPr id="32" name="Image 0"/>
          <p:cNvPicPr>
            <a:picLocks noChangeAspect="1"/>
          </p:cNvPicPr>
          <p:nvPr/>
        </p:nvPicPr>
        <p:blipFill>
          <a:blip r:embed="rId3"/>
          <a:srcRect l="-391" r="-391"/>
          <a:stretch/>
        </p:blipFill>
        <p:spPr>
          <a:xfrm>
            <a:off x="76200" y="6394450"/>
            <a:ext cx="349250" cy="336550"/>
          </a:xfrm>
          <a:prstGeom prst="rect">
            <a:avLst/>
          </a:prstGeom>
        </p:spPr>
      </p:pic>
      <p:sp>
        <p:nvSpPr>
          <p:cNvPr id="33" name="Text 30"/>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34" name="Text 31"/>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Limitations &amp; Future Directions</a:t>
            </a:r>
            <a:endParaRPr lang="en-US" sz="2800" dirty="0"/>
          </a:p>
        </p:txBody>
      </p:sp>
      <p:sp>
        <p:nvSpPr>
          <p:cNvPr id="3" name="Shape 1"/>
          <p:cNvSpPr/>
          <p:nvPr/>
        </p:nvSpPr>
        <p:spPr>
          <a:xfrm>
            <a:off x="460375" y="1419225"/>
            <a:ext cx="11239500" cy="1009650"/>
          </a:xfrm>
          <a:prstGeom prst="rect">
            <a:avLst/>
          </a:prstGeom>
          <a:solidFill>
            <a:srgbClr val="FFFFFF"/>
          </a:solidFill>
          <a:ln w="6350">
            <a:solidFill>
              <a:srgbClr val="BFBFBF"/>
            </a:solidFill>
            <a:prstDash val="solid"/>
          </a:ln>
        </p:spPr>
        <p:txBody>
          <a:bodyPr/>
          <a:lstStyle/>
          <a:p>
            <a:endParaRPr lang="en-US"/>
          </a:p>
        </p:txBody>
      </p:sp>
      <p:sp>
        <p:nvSpPr>
          <p:cNvPr id="4" name="Shape 2"/>
          <p:cNvSpPr/>
          <p:nvPr/>
        </p:nvSpPr>
        <p:spPr>
          <a:xfrm>
            <a:off x="457200" y="1416050"/>
            <a:ext cx="127000" cy="1016000"/>
          </a:xfrm>
          <a:prstGeom prst="rect">
            <a:avLst/>
          </a:prstGeom>
          <a:solidFill>
            <a:srgbClr val="ED7D31"/>
          </a:solidFill>
          <a:ln/>
        </p:spPr>
        <p:txBody>
          <a:bodyPr/>
          <a:lstStyle/>
          <a:p>
            <a:endParaRPr lang="en-US"/>
          </a:p>
        </p:txBody>
      </p:sp>
      <p:sp>
        <p:nvSpPr>
          <p:cNvPr id="5" name="Text 3"/>
          <p:cNvSpPr/>
          <p:nvPr/>
        </p:nvSpPr>
        <p:spPr>
          <a:xfrm>
            <a:off x="730250" y="15176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Exact timing, not a field attack</a:t>
            </a:r>
            <a:endParaRPr lang="en-US" sz="1700" dirty="0"/>
          </a:p>
        </p:txBody>
      </p:sp>
      <p:sp>
        <p:nvSpPr>
          <p:cNvPr id="6" name="Text 4"/>
          <p:cNvSpPr/>
          <p:nvPr/>
        </p:nvSpPr>
        <p:spPr>
          <a:xfrm>
            <a:off x="730250" y="1847850"/>
            <a:ext cx="11210417"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Glitches are timed from a firmware trigger on a Husky-clocked target; knowing only when a stage starts, an attacker would see roughly the window average (0.9–5.4%, with 10–12.5% crashes).</a:t>
            </a:r>
            <a:endParaRPr lang="en-US" sz="1350" dirty="0"/>
          </a:p>
        </p:txBody>
      </p:sp>
      <p:sp>
        <p:nvSpPr>
          <p:cNvPr id="7" name="Shape 5"/>
          <p:cNvSpPr/>
          <p:nvPr/>
        </p:nvSpPr>
        <p:spPr>
          <a:xfrm>
            <a:off x="460375" y="2549525"/>
            <a:ext cx="11239500" cy="1009650"/>
          </a:xfrm>
          <a:prstGeom prst="rect">
            <a:avLst/>
          </a:prstGeom>
          <a:solidFill>
            <a:srgbClr val="FFFFFF"/>
          </a:solidFill>
          <a:ln w="6350">
            <a:solidFill>
              <a:srgbClr val="BFBFBF"/>
            </a:solidFill>
            <a:prstDash val="solid"/>
          </a:ln>
        </p:spPr>
        <p:txBody>
          <a:bodyPr/>
          <a:lstStyle/>
          <a:p>
            <a:endParaRPr lang="en-US"/>
          </a:p>
        </p:txBody>
      </p:sp>
      <p:sp>
        <p:nvSpPr>
          <p:cNvPr id="8" name="Shape 6"/>
          <p:cNvSpPr/>
          <p:nvPr/>
        </p:nvSpPr>
        <p:spPr>
          <a:xfrm>
            <a:off x="457200" y="2546350"/>
            <a:ext cx="127000" cy="1016000"/>
          </a:xfrm>
          <a:prstGeom prst="rect">
            <a:avLst/>
          </a:prstGeom>
          <a:solidFill>
            <a:srgbClr val="154F90"/>
          </a:solidFill>
          <a:ln/>
        </p:spPr>
        <p:txBody>
          <a:bodyPr/>
          <a:lstStyle/>
          <a:p>
            <a:endParaRPr lang="en-US"/>
          </a:p>
        </p:txBody>
      </p:sp>
      <p:sp>
        <p:nvSpPr>
          <p:cNvPr id="9" name="Text 7"/>
          <p:cNvSpPr/>
          <p:nvPr/>
        </p:nvSpPr>
        <p:spPr>
          <a:xfrm>
            <a:off x="730250" y="26479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One board, one setting, few prompts</a:t>
            </a:r>
            <a:endParaRPr lang="en-US" sz="1700" dirty="0"/>
          </a:p>
        </p:txBody>
      </p:sp>
      <p:sp>
        <p:nvSpPr>
          <p:cNvPr id="10" name="Text 8"/>
          <p:cNvSpPr/>
          <p:nvPr/>
        </p:nvSpPr>
        <p:spPr>
          <a:xfrm>
            <a:off x="730250" y="2978150"/>
            <a:ext cx="11210417"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One SAM4S board and one glitch setting; two prompts for the MLP scans and four for fixed offsets; the check path was never attacked, and no false-alarm rate was measured without glitches.</a:t>
            </a:r>
            <a:endParaRPr lang="en-US" sz="1350" dirty="0"/>
          </a:p>
        </p:txBody>
      </p:sp>
      <p:sp>
        <p:nvSpPr>
          <p:cNvPr id="11" name="Shape 9"/>
          <p:cNvSpPr/>
          <p:nvPr/>
        </p:nvSpPr>
        <p:spPr>
          <a:xfrm>
            <a:off x="460375" y="3679825"/>
            <a:ext cx="11239500" cy="1009650"/>
          </a:xfrm>
          <a:prstGeom prst="rect">
            <a:avLst/>
          </a:prstGeom>
          <a:solidFill>
            <a:srgbClr val="FFFFFF"/>
          </a:solidFill>
          <a:ln w="6350">
            <a:solidFill>
              <a:srgbClr val="BFBFBF"/>
            </a:solidFill>
            <a:prstDash val="solid"/>
          </a:ln>
        </p:spPr>
        <p:txBody>
          <a:bodyPr/>
          <a:lstStyle/>
          <a:p>
            <a:endParaRPr lang="en-US"/>
          </a:p>
        </p:txBody>
      </p:sp>
      <p:sp>
        <p:nvSpPr>
          <p:cNvPr id="12" name="Shape 10"/>
          <p:cNvSpPr/>
          <p:nvPr/>
        </p:nvSpPr>
        <p:spPr>
          <a:xfrm>
            <a:off x="457200" y="3676650"/>
            <a:ext cx="127000" cy="1016000"/>
          </a:xfrm>
          <a:prstGeom prst="rect">
            <a:avLst/>
          </a:prstGeom>
          <a:solidFill>
            <a:srgbClr val="2E75B6"/>
          </a:solidFill>
          <a:ln/>
        </p:spPr>
        <p:txBody>
          <a:bodyPr/>
          <a:lstStyle/>
          <a:p>
            <a:endParaRPr lang="en-US"/>
          </a:p>
        </p:txBody>
      </p:sp>
      <p:sp>
        <p:nvSpPr>
          <p:cNvPr id="13" name="Text 11"/>
          <p:cNvSpPr/>
          <p:nvPr/>
        </p:nvSpPr>
        <p:spPr>
          <a:xfrm>
            <a:off x="730250" y="37782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A toy model, no instruction trace</a:t>
            </a:r>
            <a:endParaRPr lang="en-US" sz="1700" dirty="0"/>
          </a:p>
        </p:txBody>
      </p:sp>
      <p:sp>
        <p:nvSpPr>
          <p:cNvPr id="14" name="Text 12"/>
          <p:cNvSpPr/>
          <p:nvPr/>
        </p:nvSpPr>
        <p:spPr>
          <a:xfrm>
            <a:off x="730250" y="4108450"/>
            <a:ext cx="11210417"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4,192 parameters and greedy decoding: rates and stage ordering will not carry over, and we cannot name the corrupted instruction or isolate the KV cache.</a:t>
            </a:r>
            <a:endParaRPr lang="en-US" sz="1350" dirty="0"/>
          </a:p>
        </p:txBody>
      </p:sp>
      <p:sp>
        <p:nvSpPr>
          <p:cNvPr id="15" name="Shape 13"/>
          <p:cNvSpPr/>
          <p:nvPr/>
        </p:nvSpPr>
        <p:spPr>
          <a:xfrm>
            <a:off x="460375" y="4810125"/>
            <a:ext cx="11239500" cy="1009650"/>
          </a:xfrm>
          <a:prstGeom prst="rect">
            <a:avLst/>
          </a:prstGeom>
          <a:solidFill>
            <a:srgbClr val="FFFFFF"/>
          </a:solidFill>
          <a:ln w="6350">
            <a:solidFill>
              <a:srgbClr val="BFBFBF"/>
            </a:solidFill>
            <a:prstDash val="solid"/>
          </a:ln>
        </p:spPr>
        <p:txBody>
          <a:bodyPr/>
          <a:lstStyle/>
          <a:p>
            <a:endParaRPr lang="en-US"/>
          </a:p>
        </p:txBody>
      </p:sp>
      <p:sp>
        <p:nvSpPr>
          <p:cNvPr id="16" name="Shape 14"/>
          <p:cNvSpPr/>
          <p:nvPr/>
        </p:nvSpPr>
        <p:spPr>
          <a:xfrm>
            <a:off x="457200" y="4806950"/>
            <a:ext cx="127000" cy="1016000"/>
          </a:xfrm>
          <a:prstGeom prst="rect">
            <a:avLst/>
          </a:prstGeom>
          <a:solidFill>
            <a:srgbClr val="548235"/>
          </a:solidFill>
          <a:ln/>
        </p:spPr>
        <p:txBody>
          <a:bodyPr/>
          <a:lstStyle/>
          <a:p>
            <a:endParaRPr lang="en-US"/>
          </a:p>
        </p:txBody>
      </p:sp>
      <p:sp>
        <p:nvSpPr>
          <p:cNvPr id="17" name="Text 15"/>
          <p:cNvSpPr/>
          <p:nvPr/>
        </p:nvSpPr>
        <p:spPr>
          <a:xfrm>
            <a:off x="730250" y="4908550"/>
            <a:ext cx="11210417" cy="28448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54F90"/>
                </a:solidFill>
                <a:latin typeface="Roboto" pitchFamily="34" charset="0"/>
                <a:ea typeface="Roboto" pitchFamily="34" charset="-122"/>
                <a:cs typeface="Roboto" pitchFamily="34" charset="-120"/>
              </a:rPr>
              <a:t>Next steps</a:t>
            </a:r>
            <a:endParaRPr lang="en-US" sz="1700" dirty="0"/>
          </a:p>
        </p:txBody>
      </p:sp>
      <p:sp>
        <p:nvSpPr>
          <p:cNvPr id="18" name="Text 16"/>
          <p:cNvSpPr/>
          <p:nvPr/>
        </p:nvSpPr>
        <p:spPr>
          <a:xfrm>
            <a:off x="730250" y="5238750"/>
            <a:ext cx="11210417" cy="471170"/>
          </a:xfrm>
          <a:prstGeom prst="rect">
            <a:avLst/>
          </a:prstGeom>
          <a:noFill/>
          <a:ln/>
        </p:spPr>
        <p:txBody>
          <a:bodyPr wrap="square" lIns="0" tIns="0" rIns="0" bIns="0" rtlCol="0" anchor="t">
            <a:normAutofit/>
          </a:bodyPr>
          <a:lstStyle/>
          <a:p>
            <a:pPr marL="0" indent="0" algn="l">
              <a:lnSpc>
                <a:spcPts val="1755"/>
              </a:lnSpc>
              <a:buNone/>
            </a:pPr>
            <a:r>
              <a:rPr lang="en-US" sz="1350" dirty="0">
                <a:solidFill>
                  <a:srgbClr val="000000"/>
                </a:solidFill>
                <a:latin typeface="Roboto" pitchFamily="34" charset="0"/>
                <a:ea typeface="Roboto" pitchFamily="34" charset="-122"/>
                <a:cs typeface="Roboto" pitchFamily="34" charset="-120"/>
              </a:rPr>
              <a:t>Time glitches without a firmware trigger, attack the check path itself, move to larger transformers and more boards, and design defenses for inter-token state.</a:t>
            </a:r>
            <a:endParaRPr lang="en-US" sz="1350" dirty="0"/>
          </a:p>
        </p:txBody>
      </p:sp>
      <p:pic>
        <p:nvPicPr>
          <p:cNvPr id="19" name="Image 0"/>
          <p:cNvPicPr>
            <a:picLocks noChangeAspect="1"/>
          </p:cNvPicPr>
          <p:nvPr/>
        </p:nvPicPr>
        <p:blipFill>
          <a:blip r:embed="rId3"/>
          <a:srcRect l="-391" r="-391"/>
          <a:stretch/>
        </p:blipFill>
        <p:spPr>
          <a:xfrm>
            <a:off x="76200" y="6394450"/>
            <a:ext cx="349250" cy="336550"/>
          </a:xfrm>
          <a:prstGeom prst="rect">
            <a:avLst/>
          </a:prstGeom>
        </p:spPr>
      </p:pic>
      <p:sp>
        <p:nvSpPr>
          <p:cNvPr id="20" name="Text 17"/>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21" name="Text 18"/>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81000" y="457200"/>
            <a:ext cx="10661015" cy="452120"/>
          </a:xfrm>
          <a:prstGeom prst="rect">
            <a:avLst/>
          </a:prstGeom>
          <a:noFill/>
          <a:ln/>
        </p:spPr>
        <p:txBody>
          <a:bodyPr wrap="square" lIns="0" tIns="0" rIns="0" bIns="0" rtlCol="0" anchor="t">
            <a:normAutofit/>
          </a:bodyPr>
          <a:lstStyle/>
          <a:p>
            <a:pPr marL="0" indent="0" algn="l">
              <a:lnSpc>
                <a:spcPts val="3360"/>
              </a:lnSpc>
              <a:buNone/>
            </a:pPr>
            <a:r>
              <a:rPr lang="en-US" sz="2800" b="1" i="0" dirty="0">
                <a:solidFill>
                  <a:srgbClr val="154F90"/>
                </a:solidFill>
                <a:latin typeface="Roboto" pitchFamily="34" charset="0"/>
                <a:ea typeface="Roboto" pitchFamily="34" charset="-122"/>
                <a:cs typeface="Roboto" pitchFamily="34" charset="-120"/>
              </a:rPr>
              <a:t>Bit Flips vs. Voltage Glitches</a:t>
            </a:r>
            <a:endParaRPr lang="en-US" sz="2800" dirty="0"/>
          </a:p>
        </p:txBody>
      </p:sp>
      <p:sp>
        <p:nvSpPr>
          <p:cNvPr id="3" name="Text 1"/>
          <p:cNvSpPr/>
          <p:nvPr/>
        </p:nvSpPr>
        <p:spPr>
          <a:xfrm>
            <a:off x="711708" y="1689100"/>
            <a:ext cx="5677662"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Most NN fault studies attack </a:t>
            </a:r>
            <a:r>
              <a:rPr lang="en-US" sz="1600" b="1" dirty="0">
                <a:solidFill>
                  <a:srgbClr val="000000"/>
                </a:solidFill>
                <a:latin typeface="Roboto" pitchFamily="34" charset="0"/>
                <a:ea typeface="Roboto" pitchFamily="34" charset="-122"/>
                <a:cs typeface="Roboto" pitchFamily="34" charset="-120"/>
              </a:rPr>
              <a:t>classifiers</a:t>
            </a:r>
            <a:r>
              <a:rPr lang="en-US" sz="1600" dirty="0">
                <a:solidFill>
                  <a:srgbClr val="000000"/>
                </a:solidFill>
                <a:latin typeface="Roboto" pitchFamily="34" charset="0"/>
                <a:ea typeface="Roboto" pitchFamily="34" charset="-122"/>
                <a:cs typeface="Roboto" pitchFamily="34" charset="-120"/>
              </a:rPr>
              <a:t> by flipping </a:t>
            </a:r>
            <a:r>
              <a:rPr lang="en-US" sz="1600" b="1" dirty="0">
                <a:solidFill>
                  <a:srgbClr val="000000"/>
                </a:solidFill>
                <a:latin typeface="Roboto" pitchFamily="34" charset="0"/>
                <a:ea typeface="Roboto" pitchFamily="34" charset="-122"/>
                <a:cs typeface="Roboto" pitchFamily="34" charset="-120"/>
              </a:rPr>
              <a:t>a chosen bit of a chosen weight</a:t>
            </a:r>
            <a:r>
              <a:rPr lang="en-US" sz="1600" dirty="0">
                <a:solidFill>
                  <a:srgbClr val="000000"/>
                </a:solidFill>
                <a:latin typeface="Roboto" pitchFamily="34" charset="0"/>
                <a:ea typeface="Roboto" pitchFamily="34" charset="-122"/>
                <a:cs typeface="Roboto" pitchFamily="34" charset="-120"/>
              </a:rPr>
              <a:t>.</a:t>
            </a:r>
            <a:endParaRPr lang="en-US" sz="1600" dirty="0"/>
          </a:p>
        </p:txBody>
      </p:sp>
      <p:sp>
        <p:nvSpPr>
          <p:cNvPr id="4" name="Text 2"/>
          <p:cNvSpPr/>
          <p:nvPr/>
        </p:nvSpPr>
        <p:spPr>
          <a:xfrm>
            <a:off x="711708" y="2542853"/>
            <a:ext cx="5677662"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Recent work applies this bit-flip model to </a:t>
            </a:r>
            <a:r>
              <a:rPr lang="en-US" sz="1600" b="1" dirty="0">
                <a:solidFill>
                  <a:srgbClr val="000000"/>
                </a:solidFill>
                <a:latin typeface="Roboto" pitchFamily="34" charset="0"/>
                <a:ea typeface="Roboto" pitchFamily="34" charset="-122"/>
                <a:cs typeface="Roboto" pitchFamily="34" charset="-120"/>
              </a:rPr>
              <a:t>LLMs</a:t>
            </a:r>
            <a:r>
              <a:rPr lang="en-US" sz="1600" dirty="0">
                <a:solidFill>
                  <a:srgbClr val="000000"/>
                </a:solidFill>
                <a:latin typeface="Roboto" pitchFamily="34" charset="0"/>
                <a:ea typeface="Roboto" pitchFamily="34" charset="-122"/>
                <a:cs typeface="Roboto" pitchFamily="34" charset="-120"/>
              </a:rPr>
              <a:t>: GenBFA, SBFA, BitHydra.</a:t>
            </a:r>
            <a:endParaRPr lang="en-US" sz="1600" dirty="0"/>
          </a:p>
        </p:txBody>
      </p:sp>
      <p:sp>
        <p:nvSpPr>
          <p:cNvPr id="5" name="Text 3"/>
          <p:cNvSpPr/>
          <p:nvPr/>
        </p:nvSpPr>
        <p:spPr>
          <a:xfrm>
            <a:off x="711708" y="3396617"/>
            <a:ext cx="5677662" cy="561658"/>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A </a:t>
            </a:r>
            <a:r>
              <a:rPr lang="en-US" sz="1600" b="1" dirty="0">
                <a:solidFill>
                  <a:srgbClr val="000000"/>
                </a:solidFill>
                <a:latin typeface="Roboto" pitchFamily="34" charset="0"/>
                <a:ea typeface="Roboto" pitchFamily="34" charset="-122"/>
                <a:cs typeface="Roboto" pitchFamily="34" charset="-120"/>
              </a:rPr>
              <a:t>voltage glitch</a:t>
            </a:r>
            <a:r>
              <a:rPr lang="en-US" sz="1600" dirty="0">
                <a:solidFill>
                  <a:srgbClr val="000000"/>
                </a:solidFill>
                <a:latin typeface="Roboto" pitchFamily="34" charset="0"/>
                <a:ea typeface="Roboto" pitchFamily="34" charset="-122"/>
                <a:cs typeface="Roboto" pitchFamily="34" charset="-120"/>
              </a:rPr>
              <a:t> does not target a bit; the attacker picks </a:t>
            </a:r>
            <a:r>
              <a:rPr lang="en-US" sz="1600" b="1" dirty="0">
                <a:solidFill>
                  <a:srgbClr val="000000"/>
                </a:solidFill>
                <a:latin typeface="Roboto" pitchFamily="34" charset="0"/>
                <a:ea typeface="Roboto" pitchFamily="34" charset="-122"/>
                <a:cs typeface="Roboto" pitchFamily="34" charset="-120"/>
              </a:rPr>
              <a:t>a pulse shape and a time</a:t>
            </a:r>
            <a:r>
              <a:rPr lang="en-US" sz="1600" dirty="0">
                <a:solidFill>
                  <a:srgbClr val="000000"/>
                </a:solidFill>
                <a:latin typeface="Roboto" pitchFamily="34" charset="0"/>
                <a:ea typeface="Roboto" pitchFamily="34" charset="-122"/>
                <a:cs typeface="Roboto" pitchFamily="34" charset="-120"/>
              </a:rPr>
              <a:t>.</a:t>
            </a:r>
            <a:endParaRPr lang="en-US" sz="1600" dirty="0"/>
          </a:p>
        </p:txBody>
      </p:sp>
      <p:sp>
        <p:nvSpPr>
          <p:cNvPr id="6" name="Text 4"/>
          <p:cNvSpPr/>
          <p:nvPr/>
        </p:nvSpPr>
        <p:spPr>
          <a:xfrm>
            <a:off x="711708" y="4250370"/>
            <a:ext cx="5677662" cy="561657"/>
          </a:xfrm>
          <a:prstGeom prst="rect">
            <a:avLst/>
          </a:prstGeom>
          <a:noFill/>
          <a:ln/>
        </p:spPr>
        <p:txBody>
          <a:bodyPr wrap="square" lIns="0" tIns="0" rIns="0" bIns="0" rtlCol="0" anchor="t">
            <a:normAutofit/>
          </a:bodyPr>
          <a:lstStyle/>
          <a:p>
            <a:pPr marL="183642" indent="-183642" algn="l">
              <a:lnSpc>
                <a:spcPts val="2080"/>
              </a:lnSpc>
              <a:buSzPct val="100000"/>
              <a:buChar char="•"/>
            </a:pPr>
            <a:r>
              <a:rPr lang="en-US" sz="1600" dirty="0">
                <a:solidFill>
                  <a:srgbClr val="000000"/>
                </a:solidFill>
                <a:latin typeface="Roboto" pitchFamily="34" charset="0"/>
                <a:ea typeface="Roboto" pitchFamily="34" charset="-122"/>
                <a:cs typeface="Roboto" pitchFamily="34" charset="-120"/>
              </a:rPr>
              <a:t>Physical faults have hit embedded NNs and TinyML, but </a:t>
            </a:r>
            <a:r>
              <a:rPr lang="en-US" sz="1600" b="1" dirty="0">
                <a:solidFill>
                  <a:srgbClr val="000000"/>
                </a:solidFill>
                <a:latin typeface="Roboto" pitchFamily="34" charset="0"/>
                <a:ea typeface="Roboto" pitchFamily="34" charset="-122"/>
                <a:cs typeface="Roboto" pitchFamily="34" charset="-120"/>
              </a:rPr>
              <a:t>not an autoregressive transformer</a:t>
            </a:r>
            <a:r>
              <a:rPr lang="en-US" sz="1600" dirty="0">
                <a:solidFill>
                  <a:srgbClr val="000000"/>
                </a:solidFill>
                <a:latin typeface="Roboto" pitchFamily="34" charset="0"/>
                <a:ea typeface="Roboto" pitchFamily="34" charset="-122"/>
                <a:cs typeface="Roboto" pitchFamily="34" charset="-120"/>
              </a:rPr>
              <a:t>.</a:t>
            </a:r>
            <a:endParaRPr lang="en-US" sz="1600" dirty="0"/>
          </a:p>
        </p:txBody>
      </p:sp>
      <p:sp>
        <p:nvSpPr>
          <p:cNvPr id="7" name="Text 5"/>
          <p:cNvSpPr/>
          <p:nvPr/>
        </p:nvSpPr>
        <p:spPr>
          <a:xfrm>
            <a:off x="6462586" y="1689100"/>
            <a:ext cx="5350129" cy="2540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154F90"/>
                </a:solidFill>
                <a:latin typeface="Roboto" pitchFamily="34" charset="0"/>
                <a:ea typeface="Roboto" pitchFamily="34" charset="-122"/>
                <a:cs typeface="Roboto" pitchFamily="34" charset="-120"/>
              </a:rPr>
              <a:t>Two fault models</a:t>
            </a:r>
            <a:endParaRPr lang="en-US" sz="1500" dirty="0"/>
          </a:p>
        </p:txBody>
      </p:sp>
      <p:sp>
        <p:nvSpPr>
          <p:cNvPr id="8" name="Shape 6"/>
          <p:cNvSpPr/>
          <p:nvPr/>
        </p:nvSpPr>
        <p:spPr>
          <a:xfrm>
            <a:off x="11731625" y="2019300"/>
            <a:ext cx="0" cy="2330450"/>
          </a:xfrm>
          <a:prstGeom prst="line">
            <a:avLst/>
          </a:prstGeom>
          <a:noFill/>
          <a:ln w="6350">
            <a:solidFill>
              <a:srgbClr val="BFBFBF"/>
            </a:solidFill>
            <a:prstDash val="solid"/>
          </a:ln>
        </p:spPr>
        <p:txBody>
          <a:bodyPr/>
          <a:lstStyle/>
          <a:p>
            <a:endParaRPr lang="en-US"/>
          </a:p>
        </p:txBody>
      </p:sp>
      <p:sp>
        <p:nvSpPr>
          <p:cNvPr id="9" name="Shape 7"/>
          <p:cNvSpPr/>
          <p:nvPr/>
        </p:nvSpPr>
        <p:spPr>
          <a:xfrm>
            <a:off x="6540500" y="4346575"/>
            <a:ext cx="5194300" cy="0"/>
          </a:xfrm>
          <a:prstGeom prst="line">
            <a:avLst/>
          </a:prstGeom>
          <a:noFill/>
          <a:ln w="6350">
            <a:solidFill>
              <a:srgbClr val="BFBFBF"/>
            </a:solidFill>
            <a:prstDash val="solid"/>
          </a:ln>
        </p:spPr>
        <p:txBody>
          <a:bodyPr/>
          <a:lstStyle/>
          <a:p>
            <a:endParaRPr lang="en-US"/>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553200" y="2032000"/>
          <a:ext cx="5175250" cy="2311400"/>
        </p:xfrm>
        <a:graphic>
          <a:graphicData uri="http://schemas.openxmlformats.org/drawingml/2006/table">
            <a:tbl>
              <a:tblPr/>
              <a:tblGrid>
                <a:gridCol w="1345565">
                  <a:extLst>
                    <a:ext uri="{9D8B030D-6E8A-4147-A177-3AD203B41FA5}">
                      <a16:colId xmlns:a16="http://schemas.microsoft.com/office/drawing/2014/main" val="20000"/>
                    </a:ext>
                  </a:extLst>
                </a:gridCol>
                <a:gridCol w="1914842">
                  <a:extLst>
                    <a:ext uri="{9D8B030D-6E8A-4147-A177-3AD203B41FA5}">
                      <a16:colId xmlns:a16="http://schemas.microsoft.com/office/drawing/2014/main" val="20001"/>
                    </a:ext>
                  </a:extLst>
                </a:gridCol>
                <a:gridCol w="1914842">
                  <a:extLst>
                    <a:ext uri="{9D8B030D-6E8A-4147-A177-3AD203B41FA5}">
                      <a16:colId xmlns:a16="http://schemas.microsoft.com/office/drawing/2014/main" val="20002"/>
                    </a:ext>
                  </a:extLst>
                </a:gridCol>
              </a:tblGrid>
              <a:tr h="309880">
                <a:tc>
                  <a:txBody>
                    <a:bodyPr/>
                    <a:lstStyle/>
                    <a:p>
                      <a:pPr marL="0" indent="0">
                        <a:lnSpc>
                          <a:spcPts val="1680"/>
                        </a:lnSpc>
                        <a:buNone/>
                      </a:pP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680"/>
                        </a:lnSpc>
                        <a:buNone/>
                      </a:pPr>
                      <a:r>
                        <a:rPr lang="en-US" sz="1200" b="1" dirty="0">
                          <a:solidFill>
                            <a:srgbClr val="FFFFFF"/>
                          </a:solidFill>
                          <a:latin typeface="Roboto" pitchFamily="34" charset="0"/>
                          <a:ea typeface="Roboto" pitchFamily="34" charset="-122"/>
                          <a:cs typeface="Roboto" pitchFamily="34" charset="-120"/>
                        </a:rPr>
                        <a:t>Bit flips (Rowhammer)</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tc>
                  <a:txBody>
                    <a:bodyPr/>
                    <a:lstStyle/>
                    <a:p>
                      <a:pPr marL="0" indent="0">
                        <a:lnSpc>
                          <a:spcPts val="1680"/>
                        </a:lnSpc>
                        <a:buNone/>
                      </a:pPr>
                      <a:r>
                        <a:rPr lang="en-US" sz="1200" b="1" dirty="0">
                          <a:solidFill>
                            <a:srgbClr val="FFFFFF"/>
                          </a:solidFill>
                          <a:latin typeface="Roboto" pitchFamily="34" charset="0"/>
                          <a:ea typeface="Roboto" pitchFamily="34" charset="-122"/>
                          <a:cs typeface="Roboto" pitchFamily="34" charset="-120"/>
                        </a:rPr>
                        <a:t>Voltage glitch</a:t>
                      </a:r>
                      <a:endParaRPr lang="en-US" sz="1200" dirty="0">
                        <a:latin typeface="Roboto" charset="0"/>
                        <a:ea typeface="Roboto" charset="0"/>
                        <a:cs typeface="Roboto" charset="0"/>
                      </a:endParaRPr>
                    </a:p>
                  </a:txBody>
                  <a:tcPr marL="53340" marR="53340" marT="53340" marB="53340">
                    <a:lnL w="12700" cap="flat" cmpd="sng" algn="ctr">
                      <a:solidFill>
                        <a:srgbClr val="154275"/>
                      </a:solidFill>
                      <a:prstDash val="solid"/>
                      <a:round/>
                      <a:headEnd type="none" w="med" len="med"/>
                      <a:tailEnd type="none" w="med" len="med"/>
                    </a:lnL>
                    <a:lnR w="12700" cap="flat" cmpd="sng" algn="ctr">
                      <a:solidFill>
                        <a:srgbClr val="15427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54275"/>
                      </a:solidFill>
                      <a:prstDash val="solid"/>
                      <a:round/>
                      <a:headEnd type="none" w="med" len="med"/>
                      <a:tailEnd type="none" w="med" len="med"/>
                    </a:lnB>
                    <a:solidFill>
                      <a:srgbClr val="154F90"/>
                    </a:solidFill>
                  </a:tcPr>
                </a:tc>
                <a:extLst>
                  <a:ext uri="{0D108BD9-81ED-4DB2-BD59-A6C34878D82A}">
                    <a16:rowId xmlns:a16="http://schemas.microsoft.com/office/drawing/2014/main" val="10000"/>
                  </a:ext>
                </a:extLst>
              </a:tr>
              <a:tr h="5003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Access</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Code on the same machine</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Physical access to the device</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54275"/>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5003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Target</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A chosen bit of a stored weight</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Whatever executes at the glitch time</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5003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Lasts</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Until the weight is reloaded</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Only for the pulse</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500380">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Can corrupt</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000000"/>
                          </a:solidFill>
                          <a:latin typeface="Roboto" pitchFamily="34" charset="0"/>
                          <a:ea typeface="Roboto" pitchFamily="34" charset="-122"/>
                          <a:cs typeface="Roboto" pitchFamily="34" charset="-120"/>
                        </a:rPr>
                        <a:t>Stored parameters</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80"/>
                        </a:lnSpc>
                        <a:buNone/>
                      </a:pPr>
                      <a:r>
                        <a:rPr lang="en-US" sz="1200" dirty="0">
                          <a:solidFill>
                            <a:srgbClr val="154F90"/>
                          </a:solidFill>
                          <a:latin typeface="Roboto" pitchFamily="34" charset="0"/>
                          <a:ea typeface="Roboto" pitchFamily="34" charset="-122"/>
                          <a:cs typeface="Roboto" pitchFamily="34" charset="-120"/>
                        </a:rPr>
                        <a:t>Activations and cache entries too</a:t>
                      </a:r>
                      <a:endParaRPr lang="en-US" sz="1200" dirty="0">
                        <a:latin typeface="Roboto" charset="0"/>
                        <a:ea typeface="Roboto" charset="0"/>
                        <a:cs typeface="Roboto" charset="0"/>
                      </a:endParaRPr>
                    </a:p>
                  </a:txBody>
                  <a:tcPr marL="53340" marR="53340" marT="53340" marB="5334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1" name="Text 8"/>
          <p:cNvSpPr/>
          <p:nvPr/>
        </p:nvSpPr>
        <p:spPr>
          <a:xfrm>
            <a:off x="6462586" y="4597400"/>
            <a:ext cx="5350129" cy="454660"/>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000000"/>
                </a:solidFill>
                <a:latin typeface="Roboto" pitchFamily="34" charset="0"/>
                <a:ea typeface="Roboto" pitchFamily="34" charset="-122"/>
                <a:cs typeface="Roboto" pitchFamily="34" charset="-120"/>
              </a:rPr>
              <a:t>We fix one mechanism and </a:t>
            </a:r>
            <a:r>
              <a:rPr lang="en-US" sz="1300" b="1" i="1" dirty="0">
                <a:solidFill>
                  <a:srgbClr val="154F90"/>
                </a:solidFill>
                <a:latin typeface="Roboto" pitchFamily="34" charset="0"/>
                <a:ea typeface="Roboto" pitchFamily="34" charset="-122"/>
                <a:cs typeface="Roboto" pitchFamily="34" charset="-120"/>
              </a:rPr>
              <a:t>sweep its timing across the whole forward pass</a:t>
            </a:r>
            <a:r>
              <a:rPr lang="en-US" sz="1300" i="1" dirty="0">
                <a:solidFill>
                  <a:srgbClr val="000000"/>
                </a:solidFill>
                <a:latin typeface="Roboto" pitchFamily="34" charset="0"/>
                <a:ea typeface="Roboto" pitchFamily="34" charset="-122"/>
                <a:cs typeface="Roboto" pitchFamily="34" charset="-120"/>
              </a:rPr>
              <a:t>.</a:t>
            </a:r>
            <a:endParaRPr lang="en-US" sz="1300" dirty="0"/>
          </a:p>
        </p:txBody>
      </p:sp>
      <p:pic>
        <p:nvPicPr>
          <p:cNvPr id="12" name="Image 0"/>
          <p:cNvPicPr>
            <a:picLocks noChangeAspect="1"/>
          </p:cNvPicPr>
          <p:nvPr/>
        </p:nvPicPr>
        <p:blipFill>
          <a:blip r:embed="rId3"/>
          <a:srcRect l="-391" r="-391"/>
          <a:stretch/>
        </p:blipFill>
        <p:spPr>
          <a:xfrm>
            <a:off x="76200" y="6394450"/>
            <a:ext cx="349250" cy="336550"/>
          </a:xfrm>
          <a:prstGeom prst="rect">
            <a:avLst/>
          </a:prstGeom>
        </p:spPr>
      </p:pic>
      <p:sp>
        <p:nvSpPr>
          <p:cNvPr id="13" name="Text 9"/>
          <p:cNvSpPr/>
          <p:nvPr/>
        </p:nvSpPr>
        <p:spPr>
          <a:xfrm>
            <a:off x="457200" y="6413500"/>
            <a:ext cx="3767328" cy="279400"/>
          </a:xfrm>
          <a:prstGeom prst="rect">
            <a:avLst/>
          </a:prstGeom>
          <a:noFill/>
          <a:ln/>
        </p:spPr>
        <p:txBody>
          <a:bodyPr wrap="square" lIns="0" tIns="0" rIns="0" bIns="0" rtlCol="0" anchor="t">
            <a:normAutofit/>
          </a:bodyPr>
          <a:lstStyle/>
          <a:p>
            <a:pPr marL="0" indent="0" algn="l">
              <a:lnSpc>
                <a:spcPts val="1000"/>
              </a:lnSpc>
              <a:buNone/>
            </a:pPr>
            <a:r>
              <a:rPr lang="en-US" sz="800" dirty="0">
                <a:solidFill>
                  <a:srgbClr val="00346B"/>
                </a:solidFill>
                <a:latin typeface="Roboto" pitchFamily="34" charset="0"/>
                <a:ea typeface="Roboto" pitchFamily="34" charset="-122"/>
                <a:cs typeface="Roboto" pitchFamily="34" charset="-120"/>
              </a:rPr>
              <a:t>©Anthony Etim</a:t>
            </a:r>
            <a:endParaRPr lang="en-US" sz="800" dirty="0"/>
          </a:p>
          <a:p>
            <a:pPr marL="0" indent="0" algn="l">
              <a:lnSpc>
                <a:spcPts val="1000"/>
              </a:lnSpc>
              <a:buNone/>
            </a:pPr>
            <a:r>
              <a:rPr lang="en-US" sz="800" i="1" dirty="0">
                <a:solidFill>
                  <a:srgbClr val="154F90"/>
                </a:solidFill>
                <a:latin typeface="Roboto" pitchFamily="34" charset="0"/>
                <a:ea typeface="Roboto" pitchFamily="34" charset="-122"/>
                <a:cs typeface="Roboto" pitchFamily="34" charset="-120"/>
              </a:rPr>
              <a:t>https://anthonyedemetim.com/</a:t>
            </a:r>
            <a:endParaRPr lang="en-US" sz="800" dirty="0"/>
          </a:p>
        </p:txBody>
      </p:sp>
      <p:sp>
        <p:nvSpPr>
          <p:cNvPr id="14" name="Text 10"/>
          <p:cNvSpPr/>
          <p:nvPr/>
        </p:nvSpPr>
        <p:spPr>
          <a:xfrm>
            <a:off x="11379200" y="6489700"/>
            <a:ext cx="647700" cy="208280"/>
          </a:xfrm>
          <a:prstGeom prst="rect">
            <a:avLst/>
          </a:prstGeom>
          <a:noFill/>
          <a:ln/>
        </p:spPr>
        <p:txBody>
          <a:bodyPr wrap="square" lIns="0" tIns="0" rIns="0" bIns="0" rtlCol="0" anchor="t">
            <a:normAutofit/>
          </a:bodyPr>
          <a:lstStyle/>
          <a:p>
            <a:pPr marL="0" indent="0" algn="r">
              <a:lnSpc>
                <a:spcPts val="1440"/>
              </a:lnSpc>
              <a:buNone/>
            </a:pPr>
            <a:r>
              <a:rPr lang="en-US" sz="1200" b="1" dirty="0">
                <a:solidFill>
                  <a:srgbClr val="595959"/>
                </a:solidFill>
                <a:latin typeface="Roboto" pitchFamily="34" charset="0"/>
                <a:ea typeface="Roboto" pitchFamily="34" charset="-122"/>
                <a:cs typeface="Roboto" pitchFamily="34" charset="-120"/>
              </a:rPr>
              <a:t>21</a:t>
            </a:r>
            <a:endParaRPr lang="en-US" sz="1200" dirty="0"/>
          </a:p>
        </p:txBody>
      </p:sp>
    </p:spTree>
  </p:cSld>
  <p:clrMapOvr>
    <a:masterClrMapping/>
  </p:clrMapOvr>
</p:sld>
</file>

<file path=ppt/theme/theme1.xml><?xml version="1.0" encoding="utf-8"?>
<a:theme xmlns:a="http://schemas.openxmlformats.org/drawingml/2006/main" name="Voltage Fault Injection Against On-Device Language Models — HASP 2026">
  <a:themeElements>
    <a:clrScheme name="Voltage Fault Injection Against On-Device Language Models — HASP 2026">
      <a:dk1>
        <a:srgbClr val="154F90"/>
      </a:dk1>
      <a:lt1>
        <a:srgbClr val="FFFFFF"/>
      </a:lt1>
      <a:dk2>
        <a:srgbClr val="507BAC"/>
      </a:dk2>
      <a:lt2>
        <a:srgbClr val="E8EDF4"/>
      </a:lt2>
      <a:accent1>
        <a:srgbClr val="00346B"/>
      </a:accent1>
      <a:accent2>
        <a:srgbClr val="ED7D31"/>
      </a:accent2>
      <a:accent3>
        <a:srgbClr val="548235"/>
      </a:accent3>
      <a:accent4>
        <a:srgbClr val="C00000"/>
      </a:accent4>
      <a:accent5>
        <a:srgbClr val="2E75B6"/>
      </a:accent5>
      <a:accent6>
        <a:srgbClr val="C55A11"/>
      </a:accent6>
      <a:hlink>
        <a:srgbClr val="0563C1"/>
      </a:hlink>
      <a:folHlink>
        <a:srgbClr val="954F72"/>
      </a:folHlink>
    </a:clrScheme>
    <a:fontScheme name="Voltage Fault Injection Against On-Device Language Models — HASP 2026">
      <a:majorFont>
        <a:latin typeface="Robo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5227</Words>
  <Application>Microsoft Macintosh PowerPoint</Application>
  <PresentationFormat>Widescreen</PresentationFormat>
  <Paragraphs>521</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Roboto</vt:lpstr>
      <vt:lpstr>Voltage Fault Injection Against On-Device Language Models — HASP 2026</vt:lpstr>
      <vt:lpstr>Voltage Fault Injection Against On-Device Language Models</vt:lpstr>
      <vt:lpstr>On-Device Language Models</vt:lpstr>
      <vt:lpstr>Threat Model</vt:lpstr>
      <vt:lpstr>Target: A Tiny Transformer with a KV Cache</vt:lpstr>
      <vt:lpstr>Remote Experiments on Whisp Cloud</vt:lpstr>
      <vt:lpstr>Hardware Setup</vt:lpstr>
      <vt:lpstr>Baseline Defense: Recomputation Check</vt:lpstr>
      <vt:lpstr>Research Questions</vt:lpstr>
      <vt:lpstr>RQ1 and RQ2: Every Stage Has a Vulnerable Offset</vt:lpstr>
      <vt:lpstr>RQ2: Vulnerable Offsets Move With the Input</vt:lpstr>
      <vt:lpstr>RQ3: Do the Alarms Match Real Token Changes?</vt:lpstr>
      <vt:lpstr>RQ4: One Glitch Can Change a Later Token</vt:lpstr>
      <vt:lpstr>Summary</vt:lpstr>
      <vt:lpstr>PowerPoint Presentation</vt:lpstr>
      <vt:lpstr>Search, Re-tests and Outcome Categories</vt:lpstr>
      <vt:lpstr>RQ1: Faults Without Crashes, and Their Cost</vt:lpstr>
      <vt:lpstr>Backup: Outcome Counts and Wilson Intervals</vt:lpstr>
      <vt:lpstr>Backup: Attempts per Experiment</vt:lpstr>
      <vt:lpstr>Key Observations</vt:lpstr>
      <vt:lpstr>Limitations &amp; Future Directions</vt:lpstr>
      <vt:lpstr>Bit Flips vs. Voltage Glitches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Voltage Fault Injection Against On-Device Language Models — HASP 2026</dc:title>
  <dc:subject/>
  <dc:creator/>
  <cp:lastModifiedBy>Etim, Anthony</cp:lastModifiedBy>
  <cp:revision>6</cp:revision>
  <dcterms:created xsi:type="dcterms:W3CDTF">2026-10-28T22:43:47Z</dcterms:created>
  <dcterms:modified xsi:type="dcterms:W3CDTF">2026-10-31T08:55:25Z</dcterms:modified>
</cp:coreProperties>
</file>